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7" r:id="rId2"/>
    <p:sldId id="667" r:id="rId3"/>
    <p:sldId id="642" r:id="rId4"/>
    <p:sldId id="669" r:id="rId5"/>
    <p:sldId id="670" r:id="rId6"/>
    <p:sldId id="671" r:id="rId7"/>
    <p:sldId id="672" r:id="rId8"/>
    <p:sldId id="674" r:id="rId9"/>
    <p:sldId id="673" r:id="rId10"/>
    <p:sldId id="675" r:id="rId11"/>
    <p:sldId id="676" r:id="rId12"/>
    <p:sldId id="677" r:id="rId13"/>
    <p:sldId id="683" r:id="rId14"/>
    <p:sldId id="678" r:id="rId15"/>
    <p:sldId id="679" r:id="rId16"/>
    <p:sldId id="680" r:id="rId17"/>
    <p:sldId id="681" r:id="rId18"/>
    <p:sldId id="682" r:id="rId19"/>
    <p:sldId id="668" r:id="rId20"/>
    <p:sldId id="337" r:id="rId21"/>
    <p:sldId id="637" r:id="rId22"/>
    <p:sldId id="638" r:id="rId23"/>
    <p:sldId id="639" r:id="rId24"/>
    <p:sldId id="640" r:id="rId25"/>
    <p:sldId id="641" r:id="rId26"/>
    <p:sldId id="643" r:id="rId27"/>
    <p:sldId id="628" r:id="rId28"/>
    <p:sldId id="658" r:id="rId29"/>
    <p:sldId id="657" r:id="rId30"/>
    <p:sldId id="644" r:id="rId31"/>
    <p:sldId id="655" r:id="rId32"/>
    <p:sldId id="653" r:id="rId33"/>
    <p:sldId id="656" r:id="rId34"/>
    <p:sldId id="666" r:id="rId35"/>
    <p:sldId id="647" r:id="rId36"/>
    <p:sldId id="648" r:id="rId37"/>
    <p:sldId id="635" r:id="rId38"/>
    <p:sldId id="649" r:id="rId39"/>
    <p:sldId id="260" r:id="rId40"/>
    <p:sldId id="651" r:id="rId41"/>
    <p:sldId id="353" r:id="rId42"/>
    <p:sldId id="659" r:id="rId43"/>
    <p:sldId id="650" r:id="rId44"/>
    <p:sldId id="606" r:id="rId45"/>
    <p:sldId id="652" r:id="rId46"/>
    <p:sldId id="660" r:id="rId47"/>
    <p:sldId id="624" r:id="rId48"/>
    <p:sldId id="626" r:id="rId49"/>
    <p:sldId id="661" r:id="rId50"/>
    <p:sldId id="662" r:id="rId51"/>
    <p:sldId id="663" r:id="rId52"/>
    <p:sldId id="664" r:id="rId53"/>
    <p:sldId id="687" r:id="rId54"/>
    <p:sldId id="688" r:id="rId55"/>
    <p:sldId id="690" r:id="rId56"/>
    <p:sldId id="684" r:id="rId57"/>
    <p:sldId id="686" r:id="rId58"/>
    <p:sldId id="266" r:id="rId59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56" userDrawn="1">
          <p15:clr>
            <a:srgbClr val="A4A3A4"/>
          </p15:clr>
        </p15:guide>
        <p15:guide id="4" pos="7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083372"/>
    <a:srgbClr val="008FFA"/>
    <a:srgbClr val="008E40"/>
    <a:srgbClr val="7BEBD8"/>
    <a:srgbClr val="1E3ADA"/>
    <a:srgbClr val="8335E5"/>
    <a:srgbClr val="88CAE8"/>
    <a:srgbClr val="C0D7F2"/>
    <a:srgbClr val="6B8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52" autoAdjust="0"/>
  </p:normalViewPr>
  <p:slideViewPr>
    <p:cSldViewPr snapToGrid="0" showGuides="1">
      <p:cViewPr varScale="1">
        <p:scale>
          <a:sx n="114" d="100"/>
          <a:sy n="114" d="100"/>
        </p:scale>
        <p:origin x="354" y="102"/>
      </p:cViewPr>
      <p:guideLst>
        <p:guide orient="horz" pos="2064"/>
        <p:guide pos="3840"/>
        <p:guide pos="456"/>
        <p:guide pos="7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2.svg"/><Relationship Id="rId16" Type="http://schemas.openxmlformats.org/officeDocument/2006/relationships/image" Target="../media/image46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image" Target="../media/image49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2.svg"/><Relationship Id="rId16" Type="http://schemas.openxmlformats.org/officeDocument/2006/relationships/image" Target="../media/image46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image" Target="../media/image49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CD2560-4072-4568-B842-C4C96D30C2D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0F9043-89CA-45CD-B900-16A3690D276B}">
      <dgm:prSet/>
      <dgm:spPr/>
      <dgm:t>
        <a:bodyPr/>
        <a:lstStyle/>
        <a:p>
          <a:r>
            <a:rPr lang="pt-BR"/>
            <a:t>Atuária no dia a dia</a:t>
          </a:r>
          <a:endParaRPr lang="en-US"/>
        </a:p>
      </dgm:t>
    </dgm:pt>
    <dgm:pt modelId="{B0919E78-66A6-4CBC-93F4-1D17DBEA0758}" type="parTrans" cxnId="{9003BA51-1EEE-4B95-8A6A-DA31A7694363}">
      <dgm:prSet/>
      <dgm:spPr/>
      <dgm:t>
        <a:bodyPr/>
        <a:lstStyle/>
        <a:p>
          <a:endParaRPr lang="en-US"/>
        </a:p>
      </dgm:t>
    </dgm:pt>
    <dgm:pt modelId="{F712E76E-BA69-43CF-9866-CF8F33C2792E}" type="sibTrans" cxnId="{9003BA51-1EEE-4B95-8A6A-DA31A7694363}">
      <dgm:prSet/>
      <dgm:spPr/>
      <dgm:t>
        <a:bodyPr/>
        <a:lstStyle/>
        <a:p>
          <a:endParaRPr lang="en-US"/>
        </a:p>
      </dgm:t>
    </dgm:pt>
    <dgm:pt modelId="{C2EB0003-47FF-4ECE-8524-CD1CC8C7BC37}">
      <dgm:prSet/>
      <dgm:spPr/>
      <dgm:t>
        <a:bodyPr/>
        <a:lstStyle/>
        <a:p>
          <a:r>
            <a:rPr lang="pt-BR"/>
            <a:t>O que é atuária</a:t>
          </a:r>
          <a:endParaRPr lang="en-US"/>
        </a:p>
      </dgm:t>
    </dgm:pt>
    <dgm:pt modelId="{6D82CC46-90DE-4013-8F09-FCA075BEAA05}" type="parTrans" cxnId="{6823FA39-B8D6-4CDB-993B-3CC09281D571}">
      <dgm:prSet/>
      <dgm:spPr/>
      <dgm:t>
        <a:bodyPr/>
        <a:lstStyle/>
        <a:p>
          <a:endParaRPr lang="en-US"/>
        </a:p>
      </dgm:t>
    </dgm:pt>
    <dgm:pt modelId="{81F16D4B-5B41-4178-83C0-723766A268B5}" type="sibTrans" cxnId="{6823FA39-B8D6-4CDB-993B-3CC09281D571}">
      <dgm:prSet/>
      <dgm:spPr/>
      <dgm:t>
        <a:bodyPr/>
        <a:lstStyle/>
        <a:p>
          <a:endParaRPr lang="en-US"/>
        </a:p>
      </dgm:t>
    </dgm:pt>
    <dgm:pt modelId="{5137C66F-8DFC-4282-BD4B-30A83565F4BE}">
      <dgm:prSet/>
      <dgm:spPr/>
      <dgm:t>
        <a:bodyPr/>
        <a:lstStyle/>
        <a:p>
          <a:r>
            <a:rPr lang="pt-BR"/>
            <a:t>Onde a atuária aparece na legislação</a:t>
          </a:r>
          <a:endParaRPr lang="en-US"/>
        </a:p>
      </dgm:t>
    </dgm:pt>
    <dgm:pt modelId="{F57EB3BA-A485-4F07-A7A4-C06A166E313E}" type="parTrans" cxnId="{4C6AFE9F-CC6B-45D8-BEC0-758481B9D47A}">
      <dgm:prSet/>
      <dgm:spPr/>
      <dgm:t>
        <a:bodyPr/>
        <a:lstStyle/>
        <a:p>
          <a:endParaRPr lang="en-US"/>
        </a:p>
      </dgm:t>
    </dgm:pt>
    <dgm:pt modelId="{51C09709-436A-4F2D-8E10-C6B2C0C325ED}" type="sibTrans" cxnId="{4C6AFE9F-CC6B-45D8-BEC0-758481B9D47A}">
      <dgm:prSet/>
      <dgm:spPr/>
      <dgm:t>
        <a:bodyPr/>
        <a:lstStyle/>
        <a:p>
          <a:endParaRPr lang="en-US"/>
        </a:p>
      </dgm:t>
    </dgm:pt>
    <dgm:pt modelId="{F48C73BC-7E73-483F-B509-DED74526580A}">
      <dgm:prSet/>
      <dgm:spPr/>
      <dgm:t>
        <a:bodyPr/>
        <a:lstStyle/>
        <a:p>
          <a:r>
            <a:rPr lang="pt-BR"/>
            <a:t>Atuária no RPPS</a:t>
          </a:r>
          <a:endParaRPr lang="en-US"/>
        </a:p>
      </dgm:t>
    </dgm:pt>
    <dgm:pt modelId="{7D4A71BB-0843-4DB4-A412-F66937C85B44}" type="parTrans" cxnId="{95B0271E-F5E6-4E42-AEA5-14303D83DBF2}">
      <dgm:prSet/>
      <dgm:spPr/>
      <dgm:t>
        <a:bodyPr/>
        <a:lstStyle/>
        <a:p>
          <a:endParaRPr lang="en-US"/>
        </a:p>
      </dgm:t>
    </dgm:pt>
    <dgm:pt modelId="{47C5DAF2-73A4-465D-A1BA-6F4ED52E63D7}" type="sibTrans" cxnId="{95B0271E-F5E6-4E42-AEA5-14303D83DBF2}">
      <dgm:prSet/>
      <dgm:spPr/>
      <dgm:t>
        <a:bodyPr/>
        <a:lstStyle/>
        <a:p>
          <a:endParaRPr lang="en-US"/>
        </a:p>
      </dgm:t>
    </dgm:pt>
    <dgm:pt modelId="{5DC9F15C-0818-4CB1-8B61-C134F20A9966}">
      <dgm:prSet/>
      <dgm:spPr/>
      <dgm:t>
        <a:bodyPr/>
        <a:lstStyle/>
        <a:p>
          <a:r>
            <a:rPr lang="pt-BR" dirty="0"/>
            <a:t>Órgãos colegiados entendendo de atuária</a:t>
          </a:r>
          <a:endParaRPr lang="en-US" dirty="0"/>
        </a:p>
      </dgm:t>
    </dgm:pt>
    <dgm:pt modelId="{2D1EC204-636C-41E2-B4D6-02E015C0C2AB}" type="parTrans" cxnId="{AD26DDEE-0511-47D9-BB84-72CD9DBE8426}">
      <dgm:prSet/>
      <dgm:spPr/>
      <dgm:t>
        <a:bodyPr/>
        <a:lstStyle/>
        <a:p>
          <a:endParaRPr lang="en-US"/>
        </a:p>
      </dgm:t>
    </dgm:pt>
    <dgm:pt modelId="{603360FA-8E26-4001-BD74-20D36093E1CB}" type="sibTrans" cxnId="{AD26DDEE-0511-47D9-BB84-72CD9DBE8426}">
      <dgm:prSet/>
      <dgm:spPr/>
      <dgm:t>
        <a:bodyPr/>
        <a:lstStyle/>
        <a:p>
          <a:endParaRPr lang="en-US"/>
        </a:p>
      </dgm:t>
    </dgm:pt>
    <dgm:pt modelId="{DB1DFB7A-46F2-4C08-A600-5A9C195EDC09}">
      <dgm:prSet/>
      <dgm:spPr/>
      <dgm:t>
        <a:bodyPr/>
        <a:lstStyle/>
        <a:p>
          <a:r>
            <a:rPr lang="pt-BR"/>
            <a:t>E agora?</a:t>
          </a:r>
          <a:endParaRPr lang="en-US"/>
        </a:p>
      </dgm:t>
    </dgm:pt>
    <dgm:pt modelId="{48132CE1-1583-488D-8B5F-61CA18997EAC}" type="parTrans" cxnId="{4E8B1BE2-E972-4A4C-B8B7-5E4F27F7D4C1}">
      <dgm:prSet/>
      <dgm:spPr/>
      <dgm:t>
        <a:bodyPr/>
        <a:lstStyle/>
        <a:p>
          <a:endParaRPr lang="en-US"/>
        </a:p>
      </dgm:t>
    </dgm:pt>
    <dgm:pt modelId="{5815BBC2-C679-4244-809F-827CCDDC4247}" type="sibTrans" cxnId="{4E8B1BE2-E972-4A4C-B8B7-5E4F27F7D4C1}">
      <dgm:prSet/>
      <dgm:spPr/>
      <dgm:t>
        <a:bodyPr/>
        <a:lstStyle/>
        <a:p>
          <a:endParaRPr lang="en-US"/>
        </a:p>
      </dgm:t>
    </dgm:pt>
    <dgm:pt modelId="{B5633B89-73D2-42EE-BBA7-3B477C0CD627}" type="pres">
      <dgm:prSet presAssocID="{66CD2560-4072-4568-B842-C4C96D30C2D1}" presName="Name0" presStyleCnt="0">
        <dgm:presLayoutVars>
          <dgm:dir/>
          <dgm:resizeHandles val="exact"/>
        </dgm:presLayoutVars>
      </dgm:prSet>
      <dgm:spPr/>
    </dgm:pt>
    <dgm:pt modelId="{1D764283-2A67-4C3B-A8B3-433BBA25B911}" type="pres">
      <dgm:prSet presAssocID="{840F9043-89CA-45CD-B900-16A3690D276B}" presName="node" presStyleLbl="node1" presStyleIdx="0" presStyleCnt="6">
        <dgm:presLayoutVars>
          <dgm:bulletEnabled val="1"/>
        </dgm:presLayoutVars>
      </dgm:prSet>
      <dgm:spPr/>
    </dgm:pt>
    <dgm:pt modelId="{B8B90A7A-0BCC-4186-AEDC-4F19902C445D}" type="pres">
      <dgm:prSet presAssocID="{F712E76E-BA69-43CF-9866-CF8F33C2792E}" presName="sibTrans" presStyleLbl="sibTrans1D1" presStyleIdx="0" presStyleCnt="5"/>
      <dgm:spPr/>
    </dgm:pt>
    <dgm:pt modelId="{CDE3F007-9F09-4734-92D0-80670D400ED3}" type="pres">
      <dgm:prSet presAssocID="{F712E76E-BA69-43CF-9866-CF8F33C2792E}" presName="connectorText" presStyleLbl="sibTrans1D1" presStyleIdx="0" presStyleCnt="5"/>
      <dgm:spPr/>
    </dgm:pt>
    <dgm:pt modelId="{491F0006-3454-46FA-84B8-1BD27F1483CD}" type="pres">
      <dgm:prSet presAssocID="{C2EB0003-47FF-4ECE-8524-CD1CC8C7BC37}" presName="node" presStyleLbl="node1" presStyleIdx="1" presStyleCnt="6">
        <dgm:presLayoutVars>
          <dgm:bulletEnabled val="1"/>
        </dgm:presLayoutVars>
      </dgm:prSet>
      <dgm:spPr/>
    </dgm:pt>
    <dgm:pt modelId="{6C7F5491-D9C8-4E86-A6DF-22E50FCB829B}" type="pres">
      <dgm:prSet presAssocID="{81F16D4B-5B41-4178-83C0-723766A268B5}" presName="sibTrans" presStyleLbl="sibTrans1D1" presStyleIdx="1" presStyleCnt="5"/>
      <dgm:spPr/>
    </dgm:pt>
    <dgm:pt modelId="{A1354328-75BB-4AEC-8C5D-4D7BB1DDF48D}" type="pres">
      <dgm:prSet presAssocID="{81F16D4B-5B41-4178-83C0-723766A268B5}" presName="connectorText" presStyleLbl="sibTrans1D1" presStyleIdx="1" presStyleCnt="5"/>
      <dgm:spPr/>
    </dgm:pt>
    <dgm:pt modelId="{34181FA7-1BEF-4D25-817E-1C9C41D1ED88}" type="pres">
      <dgm:prSet presAssocID="{5137C66F-8DFC-4282-BD4B-30A83565F4BE}" presName="node" presStyleLbl="node1" presStyleIdx="2" presStyleCnt="6">
        <dgm:presLayoutVars>
          <dgm:bulletEnabled val="1"/>
        </dgm:presLayoutVars>
      </dgm:prSet>
      <dgm:spPr/>
    </dgm:pt>
    <dgm:pt modelId="{597CD0BD-1237-44AF-83EA-6EA8F2A59F15}" type="pres">
      <dgm:prSet presAssocID="{51C09709-436A-4F2D-8E10-C6B2C0C325ED}" presName="sibTrans" presStyleLbl="sibTrans1D1" presStyleIdx="2" presStyleCnt="5"/>
      <dgm:spPr/>
    </dgm:pt>
    <dgm:pt modelId="{619E331F-6D9E-4740-A79D-03F6BAEB329E}" type="pres">
      <dgm:prSet presAssocID="{51C09709-436A-4F2D-8E10-C6B2C0C325ED}" presName="connectorText" presStyleLbl="sibTrans1D1" presStyleIdx="2" presStyleCnt="5"/>
      <dgm:spPr/>
    </dgm:pt>
    <dgm:pt modelId="{0363339F-246A-417C-ABE1-C67ED6F3C79D}" type="pres">
      <dgm:prSet presAssocID="{F48C73BC-7E73-483F-B509-DED74526580A}" presName="node" presStyleLbl="node1" presStyleIdx="3" presStyleCnt="6">
        <dgm:presLayoutVars>
          <dgm:bulletEnabled val="1"/>
        </dgm:presLayoutVars>
      </dgm:prSet>
      <dgm:spPr/>
    </dgm:pt>
    <dgm:pt modelId="{7BE3006B-3E43-407B-9516-CCA95229DABB}" type="pres">
      <dgm:prSet presAssocID="{47C5DAF2-73A4-465D-A1BA-6F4ED52E63D7}" presName="sibTrans" presStyleLbl="sibTrans1D1" presStyleIdx="3" presStyleCnt="5"/>
      <dgm:spPr/>
    </dgm:pt>
    <dgm:pt modelId="{4D18E747-886A-42EF-8AFF-5766B5A303D2}" type="pres">
      <dgm:prSet presAssocID="{47C5DAF2-73A4-465D-A1BA-6F4ED52E63D7}" presName="connectorText" presStyleLbl="sibTrans1D1" presStyleIdx="3" presStyleCnt="5"/>
      <dgm:spPr/>
    </dgm:pt>
    <dgm:pt modelId="{8BFC0D55-A20C-4F0C-AFE3-CF3357289F8D}" type="pres">
      <dgm:prSet presAssocID="{5DC9F15C-0818-4CB1-8B61-C134F20A9966}" presName="node" presStyleLbl="node1" presStyleIdx="4" presStyleCnt="6">
        <dgm:presLayoutVars>
          <dgm:bulletEnabled val="1"/>
        </dgm:presLayoutVars>
      </dgm:prSet>
      <dgm:spPr/>
    </dgm:pt>
    <dgm:pt modelId="{5C80092C-F542-47D0-92DB-134BBBD04D5C}" type="pres">
      <dgm:prSet presAssocID="{603360FA-8E26-4001-BD74-20D36093E1CB}" presName="sibTrans" presStyleLbl="sibTrans1D1" presStyleIdx="4" presStyleCnt="5"/>
      <dgm:spPr/>
    </dgm:pt>
    <dgm:pt modelId="{3D5138B3-F80D-4AA0-949B-1FB177561D56}" type="pres">
      <dgm:prSet presAssocID="{603360FA-8E26-4001-BD74-20D36093E1CB}" presName="connectorText" presStyleLbl="sibTrans1D1" presStyleIdx="4" presStyleCnt="5"/>
      <dgm:spPr/>
    </dgm:pt>
    <dgm:pt modelId="{752A0DBD-1529-408F-86C3-CD01164EE255}" type="pres">
      <dgm:prSet presAssocID="{DB1DFB7A-46F2-4C08-A600-5A9C195EDC09}" presName="node" presStyleLbl="node1" presStyleIdx="5" presStyleCnt="6">
        <dgm:presLayoutVars>
          <dgm:bulletEnabled val="1"/>
        </dgm:presLayoutVars>
      </dgm:prSet>
      <dgm:spPr/>
    </dgm:pt>
  </dgm:ptLst>
  <dgm:cxnLst>
    <dgm:cxn modelId="{1D7A701A-5C52-4C6A-931D-2FCEF118DC8E}" type="presOf" srcId="{51C09709-436A-4F2D-8E10-C6B2C0C325ED}" destId="{619E331F-6D9E-4740-A79D-03F6BAEB329E}" srcOrd="1" destOrd="0" presId="urn:microsoft.com/office/officeart/2016/7/layout/RepeatingBendingProcessNew"/>
    <dgm:cxn modelId="{95B0271E-F5E6-4E42-AEA5-14303D83DBF2}" srcId="{66CD2560-4072-4568-B842-C4C96D30C2D1}" destId="{F48C73BC-7E73-483F-B509-DED74526580A}" srcOrd="3" destOrd="0" parTransId="{7D4A71BB-0843-4DB4-A412-F66937C85B44}" sibTransId="{47C5DAF2-73A4-465D-A1BA-6F4ED52E63D7}"/>
    <dgm:cxn modelId="{DD76C924-D6F9-4A10-B57B-B69D757AA8EB}" type="presOf" srcId="{5137C66F-8DFC-4282-BD4B-30A83565F4BE}" destId="{34181FA7-1BEF-4D25-817E-1C9C41D1ED88}" srcOrd="0" destOrd="0" presId="urn:microsoft.com/office/officeart/2016/7/layout/RepeatingBendingProcessNew"/>
    <dgm:cxn modelId="{F309BA28-EBD4-47CE-A230-D015C7441A9C}" type="presOf" srcId="{81F16D4B-5B41-4178-83C0-723766A268B5}" destId="{6C7F5491-D9C8-4E86-A6DF-22E50FCB829B}" srcOrd="0" destOrd="0" presId="urn:microsoft.com/office/officeart/2016/7/layout/RepeatingBendingProcessNew"/>
    <dgm:cxn modelId="{6823FA39-B8D6-4CDB-993B-3CC09281D571}" srcId="{66CD2560-4072-4568-B842-C4C96D30C2D1}" destId="{C2EB0003-47FF-4ECE-8524-CD1CC8C7BC37}" srcOrd="1" destOrd="0" parTransId="{6D82CC46-90DE-4013-8F09-FCA075BEAA05}" sibTransId="{81F16D4B-5B41-4178-83C0-723766A268B5}"/>
    <dgm:cxn modelId="{76520D67-286E-4549-8AD4-90D567E4B68A}" type="presOf" srcId="{603360FA-8E26-4001-BD74-20D36093E1CB}" destId="{3D5138B3-F80D-4AA0-949B-1FB177561D56}" srcOrd="1" destOrd="0" presId="urn:microsoft.com/office/officeart/2016/7/layout/RepeatingBendingProcessNew"/>
    <dgm:cxn modelId="{A6239048-065F-4E10-B9F9-D2034BE80C62}" type="presOf" srcId="{DB1DFB7A-46F2-4C08-A600-5A9C195EDC09}" destId="{752A0DBD-1529-408F-86C3-CD01164EE255}" srcOrd="0" destOrd="0" presId="urn:microsoft.com/office/officeart/2016/7/layout/RepeatingBendingProcessNew"/>
    <dgm:cxn modelId="{9003BA51-1EEE-4B95-8A6A-DA31A7694363}" srcId="{66CD2560-4072-4568-B842-C4C96D30C2D1}" destId="{840F9043-89CA-45CD-B900-16A3690D276B}" srcOrd="0" destOrd="0" parTransId="{B0919E78-66A6-4CBC-93F4-1D17DBEA0758}" sibTransId="{F712E76E-BA69-43CF-9866-CF8F33C2792E}"/>
    <dgm:cxn modelId="{B983D582-F1CE-4D62-A400-9B84DC144677}" type="presOf" srcId="{47C5DAF2-73A4-465D-A1BA-6F4ED52E63D7}" destId="{4D18E747-886A-42EF-8AFF-5766B5A303D2}" srcOrd="1" destOrd="0" presId="urn:microsoft.com/office/officeart/2016/7/layout/RepeatingBendingProcessNew"/>
    <dgm:cxn modelId="{0ED71286-D0DD-4DD7-8C25-38F761665456}" type="presOf" srcId="{840F9043-89CA-45CD-B900-16A3690D276B}" destId="{1D764283-2A67-4C3B-A8B3-433BBA25B911}" srcOrd="0" destOrd="0" presId="urn:microsoft.com/office/officeart/2016/7/layout/RepeatingBendingProcessNew"/>
    <dgm:cxn modelId="{74311695-B661-4527-9E32-BBA2CA798E21}" type="presOf" srcId="{F712E76E-BA69-43CF-9866-CF8F33C2792E}" destId="{B8B90A7A-0BCC-4186-AEDC-4F19902C445D}" srcOrd="0" destOrd="0" presId="urn:microsoft.com/office/officeart/2016/7/layout/RepeatingBendingProcessNew"/>
    <dgm:cxn modelId="{B96AB295-D3BD-4DB8-BA83-CF4E6543A6C6}" type="presOf" srcId="{F48C73BC-7E73-483F-B509-DED74526580A}" destId="{0363339F-246A-417C-ABE1-C67ED6F3C79D}" srcOrd="0" destOrd="0" presId="urn:microsoft.com/office/officeart/2016/7/layout/RepeatingBendingProcessNew"/>
    <dgm:cxn modelId="{6AAEAA96-E3DC-4161-8390-10C0FB62BEEA}" type="presOf" srcId="{C2EB0003-47FF-4ECE-8524-CD1CC8C7BC37}" destId="{491F0006-3454-46FA-84B8-1BD27F1483CD}" srcOrd="0" destOrd="0" presId="urn:microsoft.com/office/officeart/2016/7/layout/RepeatingBendingProcessNew"/>
    <dgm:cxn modelId="{40DBC096-773A-4D06-A96E-E532970C4065}" type="presOf" srcId="{5DC9F15C-0818-4CB1-8B61-C134F20A9966}" destId="{8BFC0D55-A20C-4F0C-AFE3-CF3357289F8D}" srcOrd="0" destOrd="0" presId="urn:microsoft.com/office/officeart/2016/7/layout/RepeatingBendingProcessNew"/>
    <dgm:cxn modelId="{4C6AFE9F-CC6B-45D8-BEC0-758481B9D47A}" srcId="{66CD2560-4072-4568-B842-C4C96D30C2D1}" destId="{5137C66F-8DFC-4282-BD4B-30A83565F4BE}" srcOrd="2" destOrd="0" parTransId="{F57EB3BA-A485-4F07-A7A4-C06A166E313E}" sibTransId="{51C09709-436A-4F2D-8E10-C6B2C0C325ED}"/>
    <dgm:cxn modelId="{DB8C12A1-8E10-4DC9-8699-D129E7BD608A}" type="presOf" srcId="{51C09709-436A-4F2D-8E10-C6B2C0C325ED}" destId="{597CD0BD-1237-44AF-83EA-6EA8F2A59F15}" srcOrd="0" destOrd="0" presId="urn:microsoft.com/office/officeart/2016/7/layout/RepeatingBendingProcessNew"/>
    <dgm:cxn modelId="{605009AA-8BCC-4174-A2A7-026940DCC195}" type="presOf" srcId="{81F16D4B-5B41-4178-83C0-723766A268B5}" destId="{A1354328-75BB-4AEC-8C5D-4D7BB1DDF48D}" srcOrd="1" destOrd="0" presId="urn:microsoft.com/office/officeart/2016/7/layout/RepeatingBendingProcessNew"/>
    <dgm:cxn modelId="{E0858FBA-973D-4269-B85F-1B9503ADC986}" type="presOf" srcId="{47C5DAF2-73A4-465D-A1BA-6F4ED52E63D7}" destId="{7BE3006B-3E43-407B-9516-CCA95229DABB}" srcOrd="0" destOrd="0" presId="urn:microsoft.com/office/officeart/2016/7/layout/RepeatingBendingProcessNew"/>
    <dgm:cxn modelId="{612748D0-8B5A-4D94-BBE6-3D75BEFA7E47}" type="presOf" srcId="{603360FA-8E26-4001-BD74-20D36093E1CB}" destId="{5C80092C-F542-47D0-92DB-134BBBD04D5C}" srcOrd="0" destOrd="0" presId="urn:microsoft.com/office/officeart/2016/7/layout/RepeatingBendingProcessNew"/>
    <dgm:cxn modelId="{38E9D3D1-DF98-4A7C-911C-10F49E85FB19}" type="presOf" srcId="{F712E76E-BA69-43CF-9866-CF8F33C2792E}" destId="{CDE3F007-9F09-4734-92D0-80670D400ED3}" srcOrd="1" destOrd="0" presId="urn:microsoft.com/office/officeart/2016/7/layout/RepeatingBendingProcessNew"/>
    <dgm:cxn modelId="{006683DF-739C-4E0B-99E0-C65DF2980C30}" type="presOf" srcId="{66CD2560-4072-4568-B842-C4C96D30C2D1}" destId="{B5633B89-73D2-42EE-BBA7-3B477C0CD627}" srcOrd="0" destOrd="0" presId="urn:microsoft.com/office/officeart/2016/7/layout/RepeatingBendingProcessNew"/>
    <dgm:cxn modelId="{4E8B1BE2-E972-4A4C-B8B7-5E4F27F7D4C1}" srcId="{66CD2560-4072-4568-B842-C4C96D30C2D1}" destId="{DB1DFB7A-46F2-4C08-A600-5A9C195EDC09}" srcOrd="5" destOrd="0" parTransId="{48132CE1-1583-488D-8B5F-61CA18997EAC}" sibTransId="{5815BBC2-C679-4244-809F-827CCDDC4247}"/>
    <dgm:cxn modelId="{AD26DDEE-0511-47D9-BB84-72CD9DBE8426}" srcId="{66CD2560-4072-4568-B842-C4C96D30C2D1}" destId="{5DC9F15C-0818-4CB1-8B61-C134F20A9966}" srcOrd="4" destOrd="0" parTransId="{2D1EC204-636C-41E2-B4D6-02E015C0C2AB}" sibTransId="{603360FA-8E26-4001-BD74-20D36093E1CB}"/>
    <dgm:cxn modelId="{71E832B0-EFF7-4D08-AD60-77876783A04E}" type="presParOf" srcId="{B5633B89-73D2-42EE-BBA7-3B477C0CD627}" destId="{1D764283-2A67-4C3B-A8B3-433BBA25B911}" srcOrd="0" destOrd="0" presId="urn:microsoft.com/office/officeart/2016/7/layout/RepeatingBendingProcessNew"/>
    <dgm:cxn modelId="{A7AACA1E-B8AF-42AA-8374-06E50B7037B7}" type="presParOf" srcId="{B5633B89-73D2-42EE-BBA7-3B477C0CD627}" destId="{B8B90A7A-0BCC-4186-AEDC-4F19902C445D}" srcOrd="1" destOrd="0" presId="urn:microsoft.com/office/officeart/2016/7/layout/RepeatingBendingProcessNew"/>
    <dgm:cxn modelId="{B293A8C4-6D6E-45BE-A523-8A70C400D942}" type="presParOf" srcId="{B8B90A7A-0BCC-4186-AEDC-4F19902C445D}" destId="{CDE3F007-9F09-4734-92D0-80670D400ED3}" srcOrd="0" destOrd="0" presId="urn:microsoft.com/office/officeart/2016/7/layout/RepeatingBendingProcessNew"/>
    <dgm:cxn modelId="{3E37E3E8-E056-46FA-831F-3294318FEA0C}" type="presParOf" srcId="{B5633B89-73D2-42EE-BBA7-3B477C0CD627}" destId="{491F0006-3454-46FA-84B8-1BD27F1483CD}" srcOrd="2" destOrd="0" presId="urn:microsoft.com/office/officeart/2016/7/layout/RepeatingBendingProcessNew"/>
    <dgm:cxn modelId="{7DBED76F-898C-4691-8373-08C5F6EC2102}" type="presParOf" srcId="{B5633B89-73D2-42EE-BBA7-3B477C0CD627}" destId="{6C7F5491-D9C8-4E86-A6DF-22E50FCB829B}" srcOrd="3" destOrd="0" presId="urn:microsoft.com/office/officeart/2016/7/layout/RepeatingBendingProcessNew"/>
    <dgm:cxn modelId="{6133E949-84B5-4FE9-B4CD-46FC665516AE}" type="presParOf" srcId="{6C7F5491-D9C8-4E86-A6DF-22E50FCB829B}" destId="{A1354328-75BB-4AEC-8C5D-4D7BB1DDF48D}" srcOrd="0" destOrd="0" presId="urn:microsoft.com/office/officeart/2016/7/layout/RepeatingBendingProcessNew"/>
    <dgm:cxn modelId="{4197EF1C-4101-478A-9306-7CEFE9ED13AD}" type="presParOf" srcId="{B5633B89-73D2-42EE-BBA7-3B477C0CD627}" destId="{34181FA7-1BEF-4D25-817E-1C9C41D1ED88}" srcOrd="4" destOrd="0" presId="urn:microsoft.com/office/officeart/2016/7/layout/RepeatingBendingProcessNew"/>
    <dgm:cxn modelId="{00202369-1D44-45E1-BCB3-1E5FD0907624}" type="presParOf" srcId="{B5633B89-73D2-42EE-BBA7-3B477C0CD627}" destId="{597CD0BD-1237-44AF-83EA-6EA8F2A59F15}" srcOrd="5" destOrd="0" presId="urn:microsoft.com/office/officeart/2016/7/layout/RepeatingBendingProcessNew"/>
    <dgm:cxn modelId="{759FC15F-797D-4A1C-B2BF-569359B2F06E}" type="presParOf" srcId="{597CD0BD-1237-44AF-83EA-6EA8F2A59F15}" destId="{619E331F-6D9E-4740-A79D-03F6BAEB329E}" srcOrd="0" destOrd="0" presId="urn:microsoft.com/office/officeart/2016/7/layout/RepeatingBendingProcessNew"/>
    <dgm:cxn modelId="{9E3407C5-144C-484E-BE60-12B36CBCE388}" type="presParOf" srcId="{B5633B89-73D2-42EE-BBA7-3B477C0CD627}" destId="{0363339F-246A-417C-ABE1-C67ED6F3C79D}" srcOrd="6" destOrd="0" presId="urn:microsoft.com/office/officeart/2016/7/layout/RepeatingBendingProcessNew"/>
    <dgm:cxn modelId="{2B60C7C6-408F-45FD-9776-E19AC10BB3BC}" type="presParOf" srcId="{B5633B89-73D2-42EE-BBA7-3B477C0CD627}" destId="{7BE3006B-3E43-407B-9516-CCA95229DABB}" srcOrd="7" destOrd="0" presId="urn:microsoft.com/office/officeart/2016/7/layout/RepeatingBendingProcessNew"/>
    <dgm:cxn modelId="{961E7C16-658C-4914-B183-AC01CF8E3D70}" type="presParOf" srcId="{7BE3006B-3E43-407B-9516-CCA95229DABB}" destId="{4D18E747-886A-42EF-8AFF-5766B5A303D2}" srcOrd="0" destOrd="0" presId="urn:microsoft.com/office/officeart/2016/7/layout/RepeatingBendingProcessNew"/>
    <dgm:cxn modelId="{CBD7069B-FC58-47FB-BAD4-3A7AE16BDB00}" type="presParOf" srcId="{B5633B89-73D2-42EE-BBA7-3B477C0CD627}" destId="{8BFC0D55-A20C-4F0C-AFE3-CF3357289F8D}" srcOrd="8" destOrd="0" presId="urn:microsoft.com/office/officeart/2016/7/layout/RepeatingBendingProcessNew"/>
    <dgm:cxn modelId="{482D9660-76D4-429D-8FE1-3B56A3CD1A97}" type="presParOf" srcId="{B5633B89-73D2-42EE-BBA7-3B477C0CD627}" destId="{5C80092C-F542-47D0-92DB-134BBBD04D5C}" srcOrd="9" destOrd="0" presId="urn:microsoft.com/office/officeart/2016/7/layout/RepeatingBendingProcessNew"/>
    <dgm:cxn modelId="{D82574F1-2103-4F45-9F90-E39D63F5D2E3}" type="presParOf" srcId="{5C80092C-F542-47D0-92DB-134BBBD04D5C}" destId="{3D5138B3-F80D-4AA0-949B-1FB177561D56}" srcOrd="0" destOrd="0" presId="urn:microsoft.com/office/officeart/2016/7/layout/RepeatingBendingProcessNew"/>
    <dgm:cxn modelId="{277EC4CC-B43E-4150-894E-445364DFB1ED}" type="presParOf" srcId="{B5633B89-73D2-42EE-BBA7-3B477C0CD627}" destId="{752A0DBD-1529-408F-86C3-CD01164EE25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F8E9F4-6FB4-476E-B72F-9A7B1472E473}" type="doc">
      <dgm:prSet loTypeId="urn:microsoft.com/office/officeart/2005/8/layout/hierarchy6" loCatId="hierarchy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069043A6-47C4-4511-A078-2EB3B33CF14F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dirty="0"/>
            <a:t>Sistema Previdenciário</a:t>
          </a:r>
        </a:p>
      </dgm:t>
    </dgm:pt>
    <dgm:pt modelId="{F49AAA2E-C27C-406F-9D9E-3D52F3B91309}" type="parTrans" cxnId="{2087F1D9-F0B2-4182-8A03-ABE9807B8EA0}">
      <dgm:prSet/>
      <dgm:spPr/>
      <dgm:t>
        <a:bodyPr/>
        <a:lstStyle/>
        <a:p>
          <a:pPr algn="ctr"/>
          <a:endParaRPr lang="pt-BR"/>
        </a:p>
      </dgm:t>
    </dgm:pt>
    <dgm:pt modelId="{C6CDC6E1-BA15-432D-9A93-3948BDEB7E1B}" type="sibTrans" cxnId="{2087F1D9-F0B2-4182-8A03-ABE9807B8EA0}">
      <dgm:prSet/>
      <dgm:spPr/>
      <dgm:t>
        <a:bodyPr/>
        <a:lstStyle/>
        <a:p>
          <a:endParaRPr lang="pt-BR"/>
        </a:p>
      </dgm:t>
    </dgm:pt>
    <dgm:pt modelId="{C7FD324C-DA16-4E12-9CCD-15BA5667CCEB}">
      <dgm:prSet phldrT="[Texto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pt-BR" b="1" dirty="0">
              <a:latin typeface="+mj-lt"/>
            </a:rPr>
            <a:t>RPPS</a:t>
          </a:r>
        </a:p>
        <a:p>
          <a:r>
            <a:rPr lang="pt-BR" dirty="0"/>
            <a:t>(Regime Próprio de Previdência Social</a:t>
          </a:r>
        </a:p>
      </dgm:t>
    </dgm:pt>
    <dgm:pt modelId="{78A2D7EB-1572-4FF2-939C-CA3024448035}" type="parTrans" cxnId="{83143286-74BA-403E-9EFC-A6A625B0F204}">
      <dgm:prSet/>
      <dgm:spPr/>
      <dgm:t>
        <a:bodyPr/>
        <a:lstStyle/>
        <a:p>
          <a:pPr algn="ctr"/>
          <a:endParaRPr lang="pt-BR"/>
        </a:p>
      </dgm:t>
    </dgm:pt>
    <dgm:pt modelId="{92E6F05C-87BD-4797-BE6F-0EF7334B614F}" type="sibTrans" cxnId="{83143286-74BA-403E-9EFC-A6A625B0F204}">
      <dgm:prSet/>
      <dgm:spPr/>
      <dgm:t>
        <a:bodyPr/>
        <a:lstStyle/>
        <a:p>
          <a:endParaRPr lang="pt-BR"/>
        </a:p>
      </dgm:t>
    </dgm:pt>
    <dgm:pt modelId="{4D4ED581-EA0E-4E92-BCDC-1520EEB3C498}">
      <dgm:prSet phldrT="[Texto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/>
            <a:t>Previdência Complementar</a:t>
          </a:r>
        </a:p>
      </dgm:t>
    </dgm:pt>
    <dgm:pt modelId="{29FEB7E9-553F-4748-AC12-EA98B3850625}" type="parTrans" cxnId="{64E458EC-71A9-45CC-84EF-A353450B316B}">
      <dgm:prSet/>
      <dgm:spPr/>
      <dgm:t>
        <a:bodyPr/>
        <a:lstStyle/>
        <a:p>
          <a:pPr algn="ctr"/>
          <a:endParaRPr lang="pt-BR"/>
        </a:p>
      </dgm:t>
    </dgm:pt>
    <dgm:pt modelId="{11FD8C3B-A231-4721-819C-A9219EFE289A}" type="sibTrans" cxnId="{64E458EC-71A9-45CC-84EF-A353450B316B}">
      <dgm:prSet/>
      <dgm:spPr/>
      <dgm:t>
        <a:bodyPr/>
        <a:lstStyle/>
        <a:p>
          <a:endParaRPr lang="pt-BR"/>
        </a:p>
      </dgm:t>
    </dgm:pt>
    <dgm:pt modelId="{D55FFEED-FE4F-458C-87C6-41FDC4B3916E}">
      <dgm:prSet phldrT="[Texto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b="1">
              <a:latin typeface="+mj-lt"/>
            </a:rPr>
            <a:t>RGPS</a:t>
          </a:r>
        </a:p>
        <a:p>
          <a:r>
            <a:rPr lang="pt-BR"/>
            <a:t>(Regime Geral de Previdência Social)</a:t>
          </a:r>
        </a:p>
      </dgm:t>
    </dgm:pt>
    <dgm:pt modelId="{E26C694E-FE06-4975-9799-DC41473401E5}" type="sibTrans" cxnId="{6A5623CE-9BEF-4E00-964F-C78CC528EBC9}">
      <dgm:prSet/>
      <dgm:spPr/>
      <dgm:t>
        <a:bodyPr/>
        <a:lstStyle/>
        <a:p>
          <a:endParaRPr lang="pt-BR"/>
        </a:p>
      </dgm:t>
    </dgm:pt>
    <dgm:pt modelId="{AE629075-00FE-4DEE-BF9F-0F3E49691ABD}" type="parTrans" cxnId="{6A5623CE-9BEF-4E00-964F-C78CC528EBC9}">
      <dgm:prSet/>
      <dgm:spPr/>
      <dgm:t>
        <a:bodyPr/>
        <a:lstStyle/>
        <a:p>
          <a:pPr algn="ctr"/>
          <a:endParaRPr lang="pt-BR"/>
        </a:p>
      </dgm:t>
    </dgm:pt>
    <dgm:pt modelId="{8E8A8D0C-46D8-40E6-8BB5-27C92ACD97A2}" type="pres">
      <dgm:prSet presAssocID="{B2F8E9F4-6FB4-476E-B72F-9A7B1472E473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FD49ED-2101-420C-AB82-F78346E794EA}" type="pres">
      <dgm:prSet presAssocID="{B2F8E9F4-6FB4-476E-B72F-9A7B1472E473}" presName="hierFlow" presStyleCnt="0"/>
      <dgm:spPr/>
    </dgm:pt>
    <dgm:pt modelId="{EEDACA42-1ECC-43D0-9269-08639F89CC55}" type="pres">
      <dgm:prSet presAssocID="{B2F8E9F4-6FB4-476E-B72F-9A7B1472E473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EF8B618-6EEC-46CD-9A68-14B71D104DD8}" type="pres">
      <dgm:prSet presAssocID="{069043A6-47C4-4511-A078-2EB3B33CF14F}" presName="Name14" presStyleCnt="0"/>
      <dgm:spPr/>
    </dgm:pt>
    <dgm:pt modelId="{2C35FCCD-92CD-460F-8AA4-FA57C428815D}" type="pres">
      <dgm:prSet presAssocID="{069043A6-47C4-4511-A078-2EB3B33CF14F}" presName="level1Shape" presStyleLbl="node0" presStyleIdx="0" presStyleCnt="1">
        <dgm:presLayoutVars>
          <dgm:chPref val="3"/>
        </dgm:presLayoutVars>
      </dgm:prSet>
      <dgm:spPr/>
    </dgm:pt>
    <dgm:pt modelId="{30DB53FE-D7E4-40A9-A9F5-828AB7261F6B}" type="pres">
      <dgm:prSet presAssocID="{069043A6-47C4-4511-A078-2EB3B33CF14F}" presName="hierChild2" presStyleCnt="0"/>
      <dgm:spPr/>
    </dgm:pt>
    <dgm:pt modelId="{C3621D4B-5DE4-45D1-B706-C399018E51A2}" type="pres">
      <dgm:prSet presAssocID="{AE629075-00FE-4DEE-BF9F-0F3E49691ABD}" presName="Name19" presStyleLbl="parChTrans1D2" presStyleIdx="0" presStyleCnt="3"/>
      <dgm:spPr/>
    </dgm:pt>
    <dgm:pt modelId="{6FFE2F27-6E04-4E07-BE7B-B6B34A67B4A4}" type="pres">
      <dgm:prSet presAssocID="{D55FFEED-FE4F-458C-87C6-41FDC4B3916E}" presName="Name21" presStyleCnt="0"/>
      <dgm:spPr/>
    </dgm:pt>
    <dgm:pt modelId="{D55E9ED8-97BD-40BA-A768-99693CC32580}" type="pres">
      <dgm:prSet presAssocID="{D55FFEED-FE4F-458C-87C6-41FDC4B3916E}" presName="level2Shape" presStyleLbl="node2" presStyleIdx="0" presStyleCnt="3"/>
      <dgm:spPr/>
    </dgm:pt>
    <dgm:pt modelId="{E19B1125-00FF-4A61-B225-AA07AFBD94B3}" type="pres">
      <dgm:prSet presAssocID="{D55FFEED-FE4F-458C-87C6-41FDC4B3916E}" presName="hierChild3" presStyleCnt="0"/>
      <dgm:spPr/>
    </dgm:pt>
    <dgm:pt modelId="{74E53F5B-7F89-4267-8BDB-48984C83B0EB}" type="pres">
      <dgm:prSet presAssocID="{78A2D7EB-1572-4FF2-939C-CA3024448035}" presName="Name19" presStyleLbl="parChTrans1D2" presStyleIdx="1" presStyleCnt="3"/>
      <dgm:spPr/>
    </dgm:pt>
    <dgm:pt modelId="{9717C39F-4275-48D9-97B5-694504D1EB3F}" type="pres">
      <dgm:prSet presAssocID="{C7FD324C-DA16-4E12-9CCD-15BA5667CCEB}" presName="Name21" presStyleCnt="0"/>
      <dgm:spPr/>
    </dgm:pt>
    <dgm:pt modelId="{E8A339F8-323E-4454-BCC1-DA44F0D55196}" type="pres">
      <dgm:prSet presAssocID="{C7FD324C-DA16-4E12-9CCD-15BA5667CCEB}" presName="level2Shape" presStyleLbl="node2" presStyleIdx="1" presStyleCnt="3"/>
      <dgm:spPr/>
    </dgm:pt>
    <dgm:pt modelId="{A37A2514-1230-4209-BFD5-8F4B7AEAA4A3}" type="pres">
      <dgm:prSet presAssocID="{C7FD324C-DA16-4E12-9CCD-15BA5667CCEB}" presName="hierChild3" presStyleCnt="0"/>
      <dgm:spPr/>
    </dgm:pt>
    <dgm:pt modelId="{CD098393-05EB-4D23-90EC-D8096525F28A}" type="pres">
      <dgm:prSet presAssocID="{29FEB7E9-553F-4748-AC12-EA98B3850625}" presName="Name19" presStyleLbl="parChTrans1D2" presStyleIdx="2" presStyleCnt="3"/>
      <dgm:spPr/>
    </dgm:pt>
    <dgm:pt modelId="{1BFAA41C-676A-427D-BDBF-0C1D375CD288}" type="pres">
      <dgm:prSet presAssocID="{4D4ED581-EA0E-4E92-BCDC-1520EEB3C498}" presName="Name21" presStyleCnt="0"/>
      <dgm:spPr/>
    </dgm:pt>
    <dgm:pt modelId="{A22BF5BA-06E0-4650-9085-60C40A8B74F0}" type="pres">
      <dgm:prSet presAssocID="{4D4ED581-EA0E-4E92-BCDC-1520EEB3C498}" presName="level2Shape" presStyleLbl="node2" presStyleIdx="2" presStyleCnt="3"/>
      <dgm:spPr/>
    </dgm:pt>
    <dgm:pt modelId="{723F3405-8D5D-4B8F-8160-EB2BF31D4CBF}" type="pres">
      <dgm:prSet presAssocID="{4D4ED581-EA0E-4E92-BCDC-1520EEB3C498}" presName="hierChild3" presStyleCnt="0"/>
      <dgm:spPr/>
    </dgm:pt>
    <dgm:pt modelId="{9A04B8BF-AE90-43E8-B414-13520BC95467}" type="pres">
      <dgm:prSet presAssocID="{B2F8E9F4-6FB4-476E-B72F-9A7B1472E473}" presName="bgShapesFlow" presStyleCnt="0"/>
      <dgm:spPr/>
    </dgm:pt>
  </dgm:ptLst>
  <dgm:cxnLst>
    <dgm:cxn modelId="{4B732841-6F6B-495C-A730-D412CE7C1EC4}" type="presOf" srcId="{4D4ED581-EA0E-4E92-BCDC-1520EEB3C498}" destId="{A22BF5BA-06E0-4650-9085-60C40A8B74F0}" srcOrd="0" destOrd="0" presId="urn:microsoft.com/office/officeart/2005/8/layout/hierarchy6"/>
    <dgm:cxn modelId="{BF57AC78-A12B-475A-9647-6B30A6344C7C}" type="presOf" srcId="{AE629075-00FE-4DEE-BF9F-0F3E49691ABD}" destId="{C3621D4B-5DE4-45D1-B706-C399018E51A2}" srcOrd="0" destOrd="0" presId="urn:microsoft.com/office/officeart/2005/8/layout/hierarchy6"/>
    <dgm:cxn modelId="{16E42D7D-0331-4DBC-9838-77F81A1B515D}" type="presOf" srcId="{78A2D7EB-1572-4FF2-939C-CA3024448035}" destId="{74E53F5B-7F89-4267-8BDB-48984C83B0EB}" srcOrd="0" destOrd="0" presId="urn:microsoft.com/office/officeart/2005/8/layout/hierarchy6"/>
    <dgm:cxn modelId="{83143286-74BA-403E-9EFC-A6A625B0F204}" srcId="{069043A6-47C4-4511-A078-2EB3B33CF14F}" destId="{C7FD324C-DA16-4E12-9CCD-15BA5667CCEB}" srcOrd="1" destOrd="0" parTransId="{78A2D7EB-1572-4FF2-939C-CA3024448035}" sibTransId="{92E6F05C-87BD-4797-BE6F-0EF7334B614F}"/>
    <dgm:cxn modelId="{07566CA5-457B-4952-8F4A-96D30CD5EB89}" type="presOf" srcId="{069043A6-47C4-4511-A078-2EB3B33CF14F}" destId="{2C35FCCD-92CD-460F-8AA4-FA57C428815D}" srcOrd="0" destOrd="0" presId="urn:microsoft.com/office/officeart/2005/8/layout/hierarchy6"/>
    <dgm:cxn modelId="{6A5623CE-9BEF-4E00-964F-C78CC528EBC9}" srcId="{069043A6-47C4-4511-A078-2EB3B33CF14F}" destId="{D55FFEED-FE4F-458C-87C6-41FDC4B3916E}" srcOrd="0" destOrd="0" parTransId="{AE629075-00FE-4DEE-BF9F-0F3E49691ABD}" sibTransId="{E26C694E-FE06-4975-9799-DC41473401E5}"/>
    <dgm:cxn modelId="{2087F1D9-F0B2-4182-8A03-ABE9807B8EA0}" srcId="{B2F8E9F4-6FB4-476E-B72F-9A7B1472E473}" destId="{069043A6-47C4-4511-A078-2EB3B33CF14F}" srcOrd="0" destOrd="0" parTransId="{F49AAA2E-C27C-406F-9D9E-3D52F3B91309}" sibTransId="{C6CDC6E1-BA15-432D-9A93-3948BDEB7E1B}"/>
    <dgm:cxn modelId="{DD9B8FDB-DF68-403D-A342-8E98B732CB9E}" type="presOf" srcId="{B2F8E9F4-6FB4-476E-B72F-9A7B1472E473}" destId="{8E8A8D0C-46D8-40E6-8BB5-27C92ACD97A2}" srcOrd="0" destOrd="0" presId="urn:microsoft.com/office/officeart/2005/8/layout/hierarchy6"/>
    <dgm:cxn modelId="{23B995DC-C49E-4455-B565-1FB86D2D13DD}" type="presOf" srcId="{C7FD324C-DA16-4E12-9CCD-15BA5667CCEB}" destId="{E8A339F8-323E-4454-BCC1-DA44F0D55196}" srcOrd="0" destOrd="0" presId="urn:microsoft.com/office/officeart/2005/8/layout/hierarchy6"/>
    <dgm:cxn modelId="{F57E2BE1-A88D-4FA2-8A6E-AF56CD28468E}" type="presOf" srcId="{29FEB7E9-553F-4748-AC12-EA98B3850625}" destId="{CD098393-05EB-4D23-90EC-D8096525F28A}" srcOrd="0" destOrd="0" presId="urn:microsoft.com/office/officeart/2005/8/layout/hierarchy6"/>
    <dgm:cxn modelId="{64E458EC-71A9-45CC-84EF-A353450B316B}" srcId="{069043A6-47C4-4511-A078-2EB3B33CF14F}" destId="{4D4ED581-EA0E-4E92-BCDC-1520EEB3C498}" srcOrd="2" destOrd="0" parTransId="{29FEB7E9-553F-4748-AC12-EA98B3850625}" sibTransId="{11FD8C3B-A231-4721-819C-A9219EFE289A}"/>
    <dgm:cxn modelId="{AA9DD8EC-9F00-4647-A686-B930E4DA0A1D}" type="presOf" srcId="{D55FFEED-FE4F-458C-87C6-41FDC4B3916E}" destId="{D55E9ED8-97BD-40BA-A768-99693CC32580}" srcOrd="0" destOrd="0" presId="urn:microsoft.com/office/officeart/2005/8/layout/hierarchy6"/>
    <dgm:cxn modelId="{20EE52CF-3000-4301-9423-EB9ADF1A6653}" type="presParOf" srcId="{8E8A8D0C-46D8-40E6-8BB5-27C92ACD97A2}" destId="{EBFD49ED-2101-420C-AB82-F78346E794EA}" srcOrd="0" destOrd="0" presId="urn:microsoft.com/office/officeart/2005/8/layout/hierarchy6"/>
    <dgm:cxn modelId="{54584659-B33F-4FD4-92E3-DE2B47913CAB}" type="presParOf" srcId="{EBFD49ED-2101-420C-AB82-F78346E794EA}" destId="{EEDACA42-1ECC-43D0-9269-08639F89CC55}" srcOrd="0" destOrd="0" presId="urn:microsoft.com/office/officeart/2005/8/layout/hierarchy6"/>
    <dgm:cxn modelId="{73A3641A-4B1B-4DC8-B69E-DD4E608ECC08}" type="presParOf" srcId="{EEDACA42-1ECC-43D0-9269-08639F89CC55}" destId="{BEF8B618-6EEC-46CD-9A68-14B71D104DD8}" srcOrd="0" destOrd="0" presId="urn:microsoft.com/office/officeart/2005/8/layout/hierarchy6"/>
    <dgm:cxn modelId="{A75A064F-F023-47E2-9811-E6CF0D9479B8}" type="presParOf" srcId="{BEF8B618-6EEC-46CD-9A68-14B71D104DD8}" destId="{2C35FCCD-92CD-460F-8AA4-FA57C428815D}" srcOrd="0" destOrd="0" presId="urn:microsoft.com/office/officeart/2005/8/layout/hierarchy6"/>
    <dgm:cxn modelId="{A7E367EE-AE1C-41B1-A271-3FAFFE3F26F8}" type="presParOf" srcId="{BEF8B618-6EEC-46CD-9A68-14B71D104DD8}" destId="{30DB53FE-D7E4-40A9-A9F5-828AB7261F6B}" srcOrd="1" destOrd="0" presId="urn:microsoft.com/office/officeart/2005/8/layout/hierarchy6"/>
    <dgm:cxn modelId="{1B403114-21A2-4AA8-BD39-B644A41BF39E}" type="presParOf" srcId="{30DB53FE-D7E4-40A9-A9F5-828AB7261F6B}" destId="{C3621D4B-5DE4-45D1-B706-C399018E51A2}" srcOrd="0" destOrd="0" presId="urn:microsoft.com/office/officeart/2005/8/layout/hierarchy6"/>
    <dgm:cxn modelId="{D2F5A1B6-560B-4DBE-BD70-57C70971FC70}" type="presParOf" srcId="{30DB53FE-D7E4-40A9-A9F5-828AB7261F6B}" destId="{6FFE2F27-6E04-4E07-BE7B-B6B34A67B4A4}" srcOrd="1" destOrd="0" presId="urn:microsoft.com/office/officeart/2005/8/layout/hierarchy6"/>
    <dgm:cxn modelId="{3A184E4E-6422-4BE3-98CE-D1C4B485E32E}" type="presParOf" srcId="{6FFE2F27-6E04-4E07-BE7B-B6B34A67B4A4}" destId="{D55E9ED8-97BD-40BA-A768-99693CC32580}" srcOrd="0" destOrd="0" presId="urn:microsoft.com/office/officeart/2005/8/layout/hierarchy6"/>
    <dgm:cxn modelId="{6928D0BB-8198-47FA-AB9C-57F4C89B4737}" type="presParOf" srcId="{6FFE2F27-6E04-4E07-BE7B-B6B34A67B4A4}" destId="{E19B1125-00FF-4A61-B225-AA07AFBD94B3}" srcOrd="1" destOrd="0" presId="urn:microsoft.com/office/officeart/2005/8/layout/hierarchy6"/>
    <dgm:cxn modelId="{7CD71B2E-037D-4E7C-9E6B-732234AB6AEE}" type="presParOf" srcId="{30DB53FE-D7E4-40A9-A9F5-828AB7261F6B}" destId="{74E53F5B-7F89-4267-8BDB-48984C83B0EB}" srcOrd="2" destOrd="0" presId="urn:microsoft.com/office/officeart/2005/8/layout/hierarchy6"/>
    <dgm:cxn modelId="{476B14DD-A310-4C37-BF0A-8CD2C25A43B7}" type="presParOf" srcId="{30DB53FE-D7E4-40A9-A9F5-828AB7261F6B}" destId="{9717C39F-4275-48D9-97B5-694504D1EB3F}" srcOrd="3" destOrd="0" presId="urn:microsoft.com/office/officeart/2005/8/layout/hierarchy6"/>
    <dgm:cxn modelId="{754094E9-4C4D-453C-87F4-6E1086536024}" type="presParOf" srcId="{9717C39F-4275-48D9-97B5-694504D1EB3F}" destId="{E8A339F8-323E-4454-BCC1-DA44F0D55196}" srcOrd="0" destOrd="0" presId="urn:microsoft.com/office/officeart/2005/8/layout/hierarchy6"/>
    <dgm:cxn modelId="{DD7A2864-A777-40D7-BF65-4CA42E8E7994}" type="presParOf" srcId="{9717C39F-4275-48D9-97B5-694504D1EB3F}" destId="{A37A2514-1230-4209-BFD5-8F4B7AEAA4A3}" srcOrd="1" destOrd="0" presId="urn:microsoft.com/office/officeart/2005/8/layout/hierarchy6"/>
    <dgm:cxn modelId="{A87CE3DD-99C8-43CE-AF07-5EB0EC523BF7}" type="presParOf" srcId="{30DB53FE-D7E4-40A9-A9F5-828AB7261F6B}" destId="{CD098393-05EB-4D23-90EC-D8096525F28A}" srcOrd="4" destOrd="0" presId="urn:microsoft.com/office/officeart/2005/8/layout/hierarchy6"/>
    <dgm:cxn modelId="{9B564805-5DFA-4C42-8A3F-43026231970F}" type="presParOf" srcId="{30DB53FE-D7E4-40A9-A9F5-828AB7261F6B}" destId="{1BFAA41C-676A-427D-BDBF-0C1D375CD288}" srcOrd="5" destOrd="0" presId="urn:microsoft.com/office/officeart/2005/8/layout/hierarchy6"/>
    <dgm:cxn modelId="{5E62A3DF-272F-46E1-B18A-835204EAC067}" type="presParOf" srcId="{1BFAA41C-676A-427D-BDBF-0C1D375CD288}" destId="{A22BF5BA-06E0-4650-9085-60C40A8B74F0}" srcOrd="0" destOrd="0" presId="urn:microsoft.com/office/officeart/2005/8/layout/hierarchy6"/>
    <dgm:cxn modelId="{D0503F0E-98E4-41AF-972C-634D18D78097}" type="presParOf" srcId="{1BFAA41C-676A-427D-BDBF-0C1D375CD288}" destId="{723F3405-8D5D-4B8F-8160-EB2BF31D4CBF}" srcOrd="1" destOrd="0" presId="urn:microsoft.com/office/officeart/2005/8/layout/hierarchy6"/>
    <dgm:cxn modelId="{4894F0B2-C2B8-4462-A18A-49F47B61BA3F}" type="presParOf" srcId="{8E8A8D0C-46D8-40E6-8BB5-27C92ACD97A2}" destId="{9A04B8BF-AE90-43E8-B414-13520BC95467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0F6C40-A452-42B1-A42C-A2D4A7D0B9C4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AB4670F-19C6-4F72-AE32-DB125921FF04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Art. 40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da Constituição Federal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(1988)</a:t>
          </a:r>
        </a:p>
      </dgm:t>
    </dgm:pt>
    <dgm:pt modelId="{DF851CA7-E6EB-46B7-8DED-634FF515E2C8}" type="parTrans" cxnId="{8D7A58F3-56B3-49DC-8858-16FED8B21C72}">
      <dgm:prSet/>
      <dgm:spPr/>
      <dgm:t>
        <a:bodyPr/>
        <a:lstStyle/>
        <a:p>
          <a:endParaRPr lang="pt-BR"/>
        </a:p>
      </dgm:t>
    </dgm:pt>
    <dgm:pt modelId="{421DE77D-36B7-42E1-8D82-2ABE693FAC47}" type="sibTrans" cxnId="{8D7A58F3-56B3-49DC-8858-16FED8B21C72}">
      <dgm:prSet/>
      <dgm:spPr/>
      <dgm:t>
        <a:bodyPr/>
        <a:lstStyle/>
        <a:p>
          <a:endParaRPr lang="pt-BR"/>
        </a:p>
      </dgm:t>
    </dgm:pt>
    <dgm:pt modelId="{219DDD7B-DBCB-40EC-8B07-6D21D8A35177}">
      <dgm:prSet phldrT="[Texto]" custT="1"/>
      <dgm:spPr/>
      <dgm:t>
        <a:bodyPr/>
        <a:lstStyle/>
        <a:p>
          <a:r>
            <a:rPr lang="pt-BR" sz="1300" dirty="0"/>
            <a:t>Aos servidores titulares de cargos efetivos da União, dos Estados, do Distrito Federal e dos Municípios, incluídas suas autarquias e fundações, é assegurado regime de previdência de caráter contributivo e solidário, mediante contribuição do respectivo ente público, dos servidores ativos e inativos e dos pensionistas, observados critérios que preservem o equilíbrio financeiro e atuarial e o disposto neste artigo.</a:t>
          </a:r>
        </a:p>
      </dgm:t>
    </dgm:pt>
    <dgm:pt modelId="{2B5368B3-79D1-47EA-8469-15C70B451F15}" type="parTrans" cxnId="{AD5B6934-CA31-4E5D-BB3D-45D8A238F9CB}">
      <dgm:prSet/>
      <dgm:spPr/>
      <dgm:t>
        <a:bodyPr/>
        <a:lstStyle/>
        <a:p>
          <a:endParaRPr lang="pt-BR"/>
        </a:p>
      </dgm:t>
    </dgm:pt>
    <dgm:pt modelId="{947DD0C9-0838-4412-83AC-267EC5D046D1}" type="sibTrans" cxnId="{AD5B6934-CA31-4E5D-BB3D-45D8A238F9CB}">
      <dgm:prSet/>
      <dgm:spPr/>
      <dgm:t>
        <a:bodyPr/>
        <a:lstStyle/>
        <a:p>
          <a:endParaRPr lang="pt-BR"/>
        </a:p>
      </dgm:t>
    </dgm:pt>
    <dgm:pt modelId="{01B1F968-9C65-480C-8F4C-84A11CDF19F0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Lei Federal n. 9.717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(1998)</a:t>
          </a:r>
        </a:p>
      </dgm:t>
    </dgm:pt>
    <dgm:pt modelId="{1A726D74-54FB-41CA-B682-FAB05F255288}" type="parTrans" cxnId="{2E5240EB-FAF4-4F1F-87C4-267BB4CC4D5F}">
      <dgm:prSet/>
      <dgm:spPr/>
      <dgm:t>
        <a:bodyPr/>
        <a:lstStyle/>
        <a:p>
          <a:endParaRPr lang="pt-BR"/>
        </a:p>
      </dgm:t>
    </dgm:pt>
    <dgm:pt modelId="{E89971C5-ED52-4514-805A-47065A6A3B67}" type="sibTrans" cxnId="{2E5240EB-FAF4-4F1F-87C4-267BB4CC4D5F}">
      <dgm:prSet/>
      <dgm:spPr/>
      <dgm:t>
        <a:bodyPr/>
        <a:lstStyle/>
        <a:p>
          <a:endParaRPr lang="pt-BR"/>
        </a:p>
      </dgm:t>
    </dgm:pt>
    <dgm:pt modelId="{5EC77D5C-AFFC-4FFF-8F19-6EFAE722E28E}">
      <dgm:prSet phldrT="[Texto]" custT="1"/>
      <dgm:spPr/>
      <dgm:t>
        <a:bodyPr anchor="ctr"/>
        <a:lstStyle/>
        <a:p>
          <a:pPr algn="just"/>
          <a:r>
            <a:rPr lang="pt-BR" sz="1300" dirty="0"/>
            <a:t>Dispõe sobre as regras gerais para a organização e o funcionamento dos regimes próprios de previdência social dos servidores públicos da União, dos Estados, do Distrito Federal e dos Municípios, dos militares dos Estados e do Distrito Federal e dá outras providências</a:t>
          </a:r>
          <a:r>
            <a:rPr lang="pt-BR" sz="1200" dirty="0"/>
            <a:t>.</a:t>
          </a:r>
        </a:p>
      </dgm:t>
    </dgm:pt>
    <dgm:pt modelId="{BF2C25BB-B5F9-415D-8C2C-BC6DBADF6773}" type="parTrans" cxnId="{43BD9353-5E17-4382-BC3B-93808F8BD18C}">
      <dgm:prSet/>
      <dgm:spPr/>
      <dgm:t>
        <a:bodyPr/>
        <a:lstStyle/>
        <a:p>
          <a:endParaRPr lang="pt-BR"/>
        </a:p>
      </dgm:t>
    </dgm:pt>
    <dgm:pt modelId="{8257FA92-D77C-4F95-B1F5-EA42E99ABA84}" type="sibTrans" cxnId="{43BD9353-5E17-4382-BC3B-93808F8BD18C}">
      <dgm:prSet/>
      <dgm:spPr/>
      <dgm:t>
        <a:bodyPr/>
        <a:lstStyle/>
        <a:p>
          <a:endParaRPr lang="pt-BR"/>
        </a:p>
      </dgm:t>
    </dgm:pt>
    <dgm:pt modelId="{5F75FFC3-0791-47BD-9C26-619395171069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20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(1998)</a:t>
          </a:r>
        </a:p>
      </dgm:t>
    </dgm:pt>
    <dgm:pt modelId="{BF83DA2A-4EC7-4125-8712-5DD2219ED424}" type="parTrans" cxnId="{9825DB60-0862-4DC1-9C9F-2263D6413130}">
      <dgm:prSet/>
      <dgm:spPr/>
      <dgm:t>
        <a:bodyPr/>
        <a:lstStyle/>
        <a:p>
          <a:endParaRPr lang="pt-BR"/>
        </a:p>
      </dgm:t>
    </dgm:pt>
    <dgm:pt modelId="{269F4080-D73F-404A-B3AD-AEA57CB05540}" type="sibTrans" cxnId="{9825DB60-0862-4DC1-9C9F-2263D6413130}">
      <dgm:prSet/>
      <dgm:spPr/>
      <dgm:t>
        <a:bodyPr/>
        <a:lstStyle/>
        <a:p>
          <a:endParaRPr lang="pt-BR"/>
        </a:p>
      </dgm:t>
    </dgm:pt>
    <dgm:pt modelId="{F6F75443-5EB7-48D8-B879-D4B7B17E74E6}">
      <dgm:prSet phldrT="[Texto]" custT="1"/>
      <dgm:spPr>
        <a:solidFill>
          <a:srgbClr val="4A66AC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4A66A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Modifica o sistema de previdência social, estabelece normas de transição e dá outras providências.</a:t>
          </a:r>
        </a:p>
      </dgm:t>
    </dgm:pt>
    <dgm:pt modelId="{55209277-2700-40BC-BDC0-A234BDF1E823}" type="parTrans" cxnId="{02BEFAE5-AB39-45FB-A9C5-D38892FCC06C}">
      <dgm:prSet/>
      <dgm:spPr/>
      <dgm:t>
        <a:bodyPr/>
        <a:lstStyle/>
        <a:p>
          <a:endParaRPr lang="pt-BR"/>
        </a:p>
      </dgm:t>
    </dgm:pt>
    <dgm:pt modelId="{1DFC5E14-68D4-4AA7-A398-DAB9921200ED}" type="sibTrans" cxnId="{02BEFAE5-AB39-45FB-A9C5-D38892FCC06C}">
      <dgm:prSet/>
      <dgm:spPr/>
      <dgm:t>
        <a:bodyPr/>
        <a:lstStyle/>
        <a:p>
          <a:endParaRPr lang="pt-BR"/>
        </a:p>
      </dgm:t>
    </dgm:pt>
    <dgm:pt modelId="{456B2EFA-6D8A-4199-8989-084764349A35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41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(2003)</a:t>
          </a:r>
        </a:p>
      </dgm:t>
    </dgm:pt>
    <dgm:pt modelId="{70B41B44-CA95-4B20-8A7C-52D0159AC94B}" type="parTrans" cxnId="{83B8030B-FA33-456B-8321-BAAFEFD8EBD2}">
      <dgm:prSet/>
      <dgm:spPr/>
      <dgm:t>
        <a:bodyPr/>
        <a:lstStyle/>
        <a:p>
          <a:endParaRPr lang="pt-BR"/>
        </a:p>
      </dgm:t>
    </dgm:pt>
    <dgm:pt modelId="{7A378F08-A062-4577-AD2C-4FC867FA3560}" type="sibTrans" cxnId="{83B8030B-FA33-456B-8321-BAAFEFD8EBD2}">
      <dgm:prSet/>
      <dgm:spPr/>
      <dgm:t>
        <a:bodyPr/>
        <a:lstStyle/>
        <a:p>
          <a:endParaRPr lang="pt-BR"/>
        </a:p>
      </dgm:t>
    </dgm:pt>
    <dgm:pt modelId="{465EB60F-4F57-42F0-BA15-416E2CF5BAD8}">
      <dgm:prSet custT="1"/>
      <dgm:spPr/>
      <dgm:t>
        <a:bodyPr anchor="ctr"/>
        <a:lstStyle/>
        <a:p>
          <a:pPr algn="just"/>
          <a:r>
            <a:rPr lang="pt-BR" sz="1300" dirty="0"/>
            <a:t>Modifica os </a:t>
          </a:r>
          <a:r>
            <a:rPr lang="pt-BR" sz="1300" dirty="0" err="1"/>
            <a:t>arts</a:t>
          </a:r>
          <a:r>
            <a:rPr lang="pt-BR" sz="1300" dirty="0"/>
            <a:t>. 37, 40, 42, 48, 96, 149 e 201 da Constituição Federal, revoga o inciso IX do § 3 do art. 142 da Constituição Federal e dispositivos da Emenda Constitucional nº 20, de 15 de dezembro de 1998, e dá outras providências.</a:t>
          </a:r>
        </a:p>
      </dgm:t>
    </dgm:pt>
    <dgm:pt modelId="{B945C1BE-9EFD-4283-BA04-71570E74AFC8}" type="parTrans" cxnId="{CF111695-92D4-4CBD-B802-28C33E7371CA}">
      <dgm:prSet/>
      <dgm:spPr/>
      <dgm:t>
        <a:bodyPr/>
        <a:lstStyle/>
        <a:p>
          <a:endParaRPr lang="pt-BR"/>
        </a:p>
      </dgm:t>
    </dgm:pt>
    <dgm:pt modelId="{64677D0B-62CD-4DC2-BAA6-E4720EF5CEE4}" type="sibTrans" cxnId="{CF111695-92D4-4CBD-B802-28C33E7371CA}">
      <dgm:prSet/>
      <dgm:spPr/>
      <dgm:t>
        <a:bodyPr/>
        <a:lstStyle/>
        <a:p>
          <a:endParaRPr lang="pt-BR"/>
        </a:p>
      </dgm:t>
    </dgm:pt>
    <dgm:pt modelId="{FC7B2478-4215-4DE4-94EA-C4DD4B0A7FFB}" type="pres">
      <dgm:prSet presAssocID="{950F6C40-A452-42B1-A42C-A2D4A7D0B9C4}" presName="Name0" presStyleCnt="0">
        <dgm:presLayoutVars>
          <dgm:dir/>
          <dgm:animLvl val="lvl"/>
          <dgm:resizeHandles/>
        </dgm:presLayoutVars>
      </dgm:prSet>
      <dgm:spPr/>
    </dgm:pt>
    <dgm:pt modelId="{B3894D64-7486-4295-867F-74C8820577A1}" type="pres">
      <dgm:prSet presAssocID="{3AB4670F-19C6-4F72-AE32-DB125921FF04}" presName="linNode" presStyleCnt="0"/>
      <dgm:spPr/>
    </dgm:pt>
    <dgm:pt modelId="{BCDEEB8E-0A30-42C1-B9AF-1C6FEBF945AA}" type="pres">
      <dgm:prSet presAssocID="{3AB4670F-19C6-4F72-AE32-DB125921FF04}" presName="parentShp" presStyleLbl="node1" presStyleIdx="0" presStyleCnt="4" custScaleY="128312">
        <dgm:presLayoutVars>
          <dgm:bulletEnabled val="1"/>
        </dgm:presLayoutVars>
      </dgm:prSet>
      <dgm:spPr/>
    </dgm:pt>
    <dgm:pt modelId="{08029550-73BA-45C0-8341-DFB00DEED6E8}" type="pres">
      <dgm:prSet presAssocID="{3AB4670F-19C6-4F72-AE32-DB125921FF04}" presName="childShp" presStyleLbl="bgAccFollowNode1" presStyleIdx="0" presStyleCnt="4" custScaleY="187777">
        <dgm:presLayoutVars>
          <dgm:bulletEnabled val="1"/>
        </dgm:presLayoutVars>
      </dgm:prSet>
      <dgm:spPr/>
    </dgm:pt>
    <dgm:pt modelId="{86F5542F-9D6F-4C1C-8A34-B95CFF6AB65B}" type="pres">
      <dgm:prSet presAssocID="{421DE77D-36B7-42E1-8D82-2ABE693FAC47}" presName="spacing" presStyleCnt="0"/>
      <dgm:spPr/>
    </dgm:pt>
    <dgm:pt modelId="{22043FC6-39BC-4D8E-875B-D506D03A235A}" type="pres">
      <dgm:prSet presAssocID="{01B1F968-9C65-480C-8F4C-84A11CDF19F0}" presName="linNode" presStyleCnt="0"/>
      <dgm:spPr/>
    </dgm:pt>
    <dgm:pt modelId="{4C9A7787-92C2-4820-855D-33F84F9DABF6}" type="pres">
      <dgm:prSet presAssocID="{01B1F968-9C65-480C-8F4C-84A11CDF19F0}" presName="parentShp" presStyleLbl="node1" presStyleIdx="1" presStyleCnt="4">
        <dgm:presLayoutVars>
          <dgm:bulletEnabled val="1"/>
        </dgm:presLayoutVars>
      </dgm:prSet>
      <dgm:spPr/>
    </dgm:pt>
    <dgm:pt modelId="{20A8060D-0436-45E7-ABA0-62A9958466ED}" type="pres">
      <dgm:prSet presAssocID="{01B1F968-9C65-480C-8F4C-84A11CDF19F0}" presName="childShp" presStyleLbl="bgAccFollowNode1" presStyleIdx="1" presStyleCnt="4" custScaleY="126611">
        <dgm:presLayoutVars>
          <dgm:bulletEnabled val="1"/>
        </dgm:presLayoutVars>
      </dgm:prSet>
      <dgm:spPr/>
    </dgm:pt>
    <dgm:pt modelId="{1D9A9CF4-6021-4E9E-9EF3-31170B501DA6}" type="pres">
      <dgm:prSet presAssocID="{E89971C5-ED52-4514-805A-47065A6A3B67}" presName="spacing" presStyleCnt="0"/>
      <dgm:spPr/>
    </dgm:pt>
    <dgm:pt modelId="{210B86B5-778A-4BD5-B900-C98543FD22C9}" type="pres">
      <dgm:prSet presAssocID="{5F75FFC3-0791-47BD-9C26-619395171069}" presName="linNode" presStyleCnt="0"/>
      <dgm:spPr/>
    </dgm:pt>
    <dgm:pt modelId="{87BB64C6-D3F6-4A1E-A56B-736CDD7A8C2C}" type="pres">
      <dgm:prSet presAssocID="{5F75FFC3-0791-47BD-9C26-619395171069}" presName="parentShp" presStyleLbl="node1" presStyleIdx="2" presStyleCnt="4">
        <dgm:presLayoutVars>
          <dgm:bulletEnabled val="1"/>
        </dgm:presLayoutVars>
      </dgm:prSet>
      <dgm:spPr/>
    </dgm:pt>
    <dgm:pt modelId="{BBEDD1F0-A273-45E1-9AEC-E19376CA9E21}" type="pres">
      <dgm:prSet presAssocID="{5F75FFC3-0791-47BD-9C26-619395171069}" presName="childShp" presStyleLbl="bgAccFollowNode1" presStyleIdx="2" presStyleCnt="4" custScaleY="117872">
        <dgm:presLayoutVars>
          <dgm:bulletEnabled val="1"/>
        </dgm:presLayoutVars>
      </dgm:prSet>
      <dgm:spPr>
        <a:xfrm>
          <a:off x="3251199" y="3083863"/>
          <a:ext cx="4876800" cy="1111250"/>
        </a:xfrm>
        <a:prstGeom prst="rightArrow">
          <a:avLst>
            <a:gd name="adj1" fmla="val 75000"/>
            <a:gd name="adj2" fmla="val 50000"/>
          </a:avLst>
        </a:prstGeom>
      </dgm:spPr>
    </dgm:pt>
    <dgm:pt modelId="{E97EB302-E879-4EBD-935F-191CA9CCDC8C}" type="pres">
      <dgm:prSet presAssocID="{269F4080-D73F-404A-B3AD-AEA57CB05540}" presName="spacing" presStyleCnt="0"/>
      <dgm:spPr/>
    </dgm:pt>
    <dgm:pt modelId="{61BDBA93-53C6-4834-8E8B-A3F6920E1391}" type="pres">
      <dgm:prSet presAssocID="{456B2EFA-6D8A-4199-8989-084764349A35}" presName="linNode" presStyleCnt="0"/>
      <dgm:spPr/>
    </dgm:pt>
    <dgm:pt modelId="{BD242B8B-992F-4927-AD5F-6788748927C5}" type="pres">
      <dgm:prSet presAssocID="{456B2EFA-6D8A-4199-8989-084764349A35}" presName="parentShp" presStyleLbl="node1" presStyleIdx="3" presStyleCnt="4">
        <dgm:presLayoutVars>
          <dgm:bulletEnabled val="1"/>
        </dgm:presLayoutVars>
      </dgm:prSet>
      <dgm:spPr/>
    </dgm:pt>
    <dgm:pt modelId="{6D4B0449-F08D-4185-8891-1270DD6DF238}" type="pres">
      <dgm:prSet presAssocID="{456B2EFA-6D8A-4199-8989-084764349A35}" presName="childShp" presStyleLbl="bgAccFollowNode1" presStyleIdx="3" presStyleCnt="4" custScaleY="144429">
        <dgm:presLayoutVars>
          <dgm:bulletEnabled val="1"/>
        </dgm:presLayoutVars>
      </dgm:prSet>
      <dgm:spPr/>
    </dgm:pt>
  </dgm:ptLst>
  <dgm:cxnLst>
    <dgm:cxn modelId="{83B8030B-FA33-456B-8321-BAAFEFD8EBD2}" srcId="{950F6C40-A452-42B1-A42C-A2D4A7D0B9C4}" destId="{456B2EFA-6D8A-4199-8989-084764349A35}" srcOrd="3" destOrd="0" parTransId="{70B41B44-CA95-4B20-8A7C-52D0159AC94B}" sibTransId="{7A378F08-A062-4577-AD2C-4FC867FA3560}"/>
    <dgm:cxn modelId="{5AFE9A1C-B76B-4E47-B6F9-37E1F108538C}" type="presOf" srcId="{456B2EFA-6D8A-4199-8989-084764349A35}" destId="{BD242B8B-992F-4927-AD5F-6788748927C5}" srcOrd="0" destOrd="0" presId="urn:microsoft.com/office/officeart/2005/8/layout/vList6"/>
    <dgm:cxn modelId="{83C0E91F-C878-4AEB-A498-45093222E43C}" type="presOf" srcId="{465EB60F-4F57-42F0-BA15-416E2CF5BAD8}" destId="{6D4B0449-F08D-4185-8891-1270DD6DF238}" srcOrd="0" destOrd="0" presId="urn:microsoft.com/office/officeart/2005/8/layout/vList6"/>
    <dgm:cxn modelId="{8B07A732-89E4-409C-AE43-9FD466490D97}" type="presOf" srcId="{F6F75443-5EB7-48D8-B879-D4B7B17E74E6}" destId="{BBEDD1F0-A273-45E1-9AEC-E19376CA9E21}" srcOrd="0" destOrd="0" presId="urn:microsoft.com/office/officeart/2005/8/layout/vList6"/>
    <dgm:cxn modelId="{AD5B6934-CA31-4E5D-BB3D-45D8A238F9CB}" srcId="{3AB4670F-19C6-4F72-AE32-DB125921FF04}" destId="{219DDD7B-DBCB-40EC-8B07-6D21D8A35177}" srcOrd="0" destOrd="0" parTransId="{2B5368B3-79D1-47EA-8469-15C70B451F15}" sibTransId="{947DD0C9-0838-4412-83AC-267EC5D046D1}"/>
    <dgm:cxn modelId="{8D93F340-1FBC-4867-B3E3-5616AE15B1AF}" type="presOf" srcId="{01B1F968-9C65-480C-8F4C-84A11CDF19F0}" destId="{4C9A7787-92C2-4820-855D-33F84F9DABF6}" srcOrd="0" destOrd="0" presId="urn:microsoft.com/office/officeart/2005/8/layout/vList6"/>
    <dgm:cxn modelId="{BE63375B-55A5-426A-A1A2-43B4A0D37783}" type="presOf" srcId="{219DDD7B-DBCB-40EC-8B07-6D21D8A35177}" destId="{08029550-73BA-45C0-8341-DFB00DEED6E8}" srcOrd="0" destOrd="0" presId="urn:microsoft.com/office/officeart/2005/8/layout/vList6"/>
    <dgm:cxn modelId="{80048F5B-65B2-4603-AEAB-95EE0FF1829F}" type="presOf" srcId="{5EC77D5C-AFFC-4FFF-8F19-6EFAE722E28E}" destId="{20A8060D-0436-45E7-ABA0-62A9958466ED}" srcOrd="0" destOrd="0" presId="urn:microsoft.com/office/officeart/2005/8/layout/vList6"/>
    <dgm:cxn modelId="{9825DB60-0862-4DC1-9C9F-2263D6413130}" srcId="{950F6C40-A452-42B1-A42C-A2D4A7D0B9C4}" destId="{5F75FFC3-0791-47BD-9C26-619395171069}" srcOrd="2" destOrd="0" parTransId="{BF83DA2A-4EC7-4125-8712-5DD2219ED424}" sibTransId="{269F4080-D73F-404A-B3AD-AEA57CB05540}"/>
    <dgm:cxn modelId="{43BD9353-5E17-4382-BC3B-93808F8BD18C}" srcId="{01B1F968-9C65-480C-8F4C-84A11CDF19F0}" destId="{5EC77D5C-AFFC-4FFF-8F19-6EFAE722E28E}" srcOrd="0" destOrd="0" parTransId="{BF2C25BB-B5F9-415D-8C2C-BC6DBADF6773}" sibTransId="{8257FA92-D77C-4F95-B1F5-EA42E99ABA84}"/>
    <dgm:cxn modelId="{9B841B57-3356-4D20-9734-A503343413E4}" type="presOf" srcId="{3AB4670F-19C6-4F72-AE32-DB125921FF04}" destId="{BCDEEB8E-0A30-42C1-B9AF-1C6FEBF945AA}" srcOrd="0" destOrd="0" presId="urn:microsoft.com/office/officeart/2005/8/layout/vList6"/>
    <dgm:cxn modelId="{CF111695-92D4-4CBD-B802-28C33E7371CA}" srcId="{456B2EFA-6D8A-4199-8989-084764349A35}" destId="{465EB60F-4F57-42F0-BA15-416E2CF5BAD8}" srcOrd="0" destOrd="0" parTransId="{B945C1BE-9EFD-4283-BA04-71570E74AFC8}" sibTransId="{64677D0B-62CD-4DC2-BAA6-E4720EF5CEE4}"/>
    <dgm:cxn modelId="{A19746D2-6572-41FA-9895-ACFBE0A5421E}" type="presOf" srcId="{950F6C40-A452-42B1-A42C-A2D4A7D0B9C4}" destId="{FC7B2478-4215-4DE4-94EA-C4DD4B0A7FFB}" srcOrd="0" destOrd="0" presId="urn:microsoft.com/office/officeart/2005/8/layout/vList6"/>
    <dgm:cxn modelId="{901817D3-C00D-4354-A894-F5EA2D0F5F6C}" type="presOf" srcId="{5F75FFC3-0791-47BD-9C26-619395171069}" destId="{87BB64C6-D3F6-4A1E-A56B-736CDD7A8C2C}" srcOrd="0" destOrd="0" presId="urn:microsoft.com/office/officeart/2005/8/layout/vList6"/>
    <dgm:cxn modelId="{02BEFAE5-AB39-45FB-A9C5-D38892FCC06C}" srcId="{5F75FFC3-0791-47BD-9C26-619395171069}" destId="{F6F75443-5EB7-48D8-B879-D4B7B17E74E6}" srcOrd="0" destOrd="0" parTransId="{55209277-2700-40BC-BDC0-A234BDF1E823}" sibTransId="{1DFC5E14-68D4-4AA7-A398-DAB9921200ED}"/>
    <dgm:cxn modelId="{2E5240EB-FAF4-4F1F-87C4-267BB4CC4D5F}" srcId="{950F6C40-A452-42B1-A42C-A2D4A7D0B9C4}" destId="{01B1F968-9C65-480C-8F4C-84A11CDF19F0}" srcOrd="1" destOrd="0" parTransId="{1A726D74-54FB-41CA-B682-FAB05F255288}" sibTransId="{E89971C5-ED52-4514-805A-47065A6A3B67}"/>
    <dgm:cxn modelId="{8D7A58F3-56B3-49DC-8858-16FED8B21C72}" srcId="{950F6C40-A452-42B1-A42C-A2D4A7D0B9C4}" destId="{3AB4670F-19C6-4F72-AE32-DB125921FF04}" srcOrd="0" destOrd="0" parTransId="{DF851CA7-E6EB-46B7-8DED-634FF515E2C8}" sibTransId="{421DE77D-36B7-42E1-8D82-2ABE693FAC47}"/>
    <dgm:cxn modelId="{FD4E84BA-804B-4B08-AA89-8BEA6A0055ED}" type="presParOf" srcId="{FC7B2478-4215-4DE4-94EA-C4DD4B0A7FFB}" destId="{B3894D64-7486-4295-867F-74C8820577A1}" srcOrd="0" destOrd="0" presId="urn:microsoft.com/office/officeart/2005/8/layout/vList6"/>
    <dgm:cxn modelId="{BF897069-4B52-40D3-B227-7974355375A2}" type="presParOf" srcId="{B3894D64-7486-4295-867F-74C8820577A1}" destId="{BCDEEB8E-0A30-42C1-B9AF-1C6FEBF945AA}" srcOrd="0" destOrd="0" presId="urn:microsoft.com/office/officeart/2005/8/layout/vList6"/>
    <dgm:cxn modelId="{F2469F90-4E64-46F2-9B4F-4F7661FC7517}" type="presParOf" srcId="{B3894D64-7486-4295-867F-74C8820577A1}" destId="{08029550-73BA-45C0-8341-DFB00DEED6E8}" srcOrd="1" destOrd="0" presId="urn:microsoft.com/office/officeart/2005/8/layout/vList6"/>
    <dgm:cxn modelId="{FE2EFCE7-452F-44F4-8DDF-26422070CFA3}" type="presParOf" srcId="{FC7B2478-4215-4DE4-94EA-C4DD4B0A7FFB}" destId="{86F5542F-9D6F-4C1C-8A34-B95CFF6AB65B}" srcOrd="1" destOrd="0" presId="urn:microsoft.com/office/officeart/2005/8/layout/vList6"/>
    <dgm:cxn modelId="{6238A53D-6479-4141-908A-6830E121243B}" type="presParOf" srcId="{FC7B2478-4215-4DE4-94EA-C4DD4B0A7FFB}" destId="{22043FC6-39BC-4D8E-875B-D506D03A235A}" srcOrd="2" destOrd="0" presId="urn:microsoft.com/office/officeart/2005/8/layout/vList6"/>
    <dgm:cxn modelId="{F396BD94-B881-4964-B7BF-103A71DFBC24}" type="presParOf" srcId="{22043FC6-39BC-4D8E-875B-D506D03A235A}" destId="{4C9A7787-92C2-4820-855D-33F84F9DABF6}" srcOrd="0" destOrd="0" presId="urn:microsoft.com/office/officeart/2005/8/layout/vList6"/>
    <dgm:cxn modelId="{5D9C747F-CD60-4DD9-A1BB-18DDD6A834E1}" type="presParOf" srcId="{22043FC6-39BC-4D8E-875B-D506D03A235A}" destId="{20A8060D-0436-45E7-ABA0-62A9958466ED}" srcOrd="1" destOrd="0" presId="urn:microsoft.com/office/officeart/2005/8/layout/vList6"/>
    <dgm:cxn modelId="{4CF31911-4F58-4B46-BDFE-4EBFA64A6537}" type="presParOf" srcId="{FC7B2478-4215-4DE4-94EA-C4DD4B0A7FFB}" destId="{1D9A9CF4-6021-4E9E-9EF3-31170B501DA6}" srcOrd="3" destOrd="0" presId="urn:microsoft.com/office/officeart/2005/8/layout/vList6"/>
    <dgm:cxn modelId="{5CA0CCDF-5843-4857-B369-C5D1EC5DD1BC}" type="presParOf" srcId="{FC7B2478-4215-4DE4-94EA-C4DD4B0A7FFB}" destId="{210B86B5-778A-4BD5-B900-C98543FD22C9}" srcOrd="4" destOrd="0" presId="urn:microsoft.com/office/officeart/2005/8/layout/vList6"/>
    <dgm:cxn modelId="{80B8E2F6-3B59-46F7-9EB9-310A8AF4C2E4}" type="presParOf" srcId="{210B86B5-778A-4BD5-B900-C98543FD22C9}" destId="{87BB64C6-D3F6-4A1E-A56B-736CDD7A8C2C}" srcOrd="0" destOrd="0" presId="urn:microsoft.com/office/officeart/2005/8/layout/vList6"/>
    <dgm:cxn modelId="{A1EB0DBA-5C5F-458D-9AE2-8264829C6944}" type="presParOf" srcId="{210B86B5-778A-4BD5-B900-C98543FD22C9}" destId="{BBEDD1F0-A273-45E1-9AEC-E19376CA9E21}" srcOrd="1" destOrd="0" presId="urn:microsoft.com/office/officeart/2005/8/layout/vList6"/>
    <dgm:cxn modelId="{ADBCC8E2-0247-46D3-BA95-17A0CF75BBDF}" type="presParOf" srcId="{FC7B2478-4215-4DE4-94EA-C4DD4B0A7FFB}" destId="{E97EB302-E879-4EBD-935F-191CA9CCDC8C}" srcOrd="5" destOrd="0" presId="urn:microsoft.com/office/officeart/2005/8/layout/vList6"/>
    <dgm:cxn modelId="{A21FCBC9-1415-48B7-A7D5-6ECAB4DDEBB1}" type="presParOf" srcId="{FC7B2478-4215-4DE4-94EA-C4DD4B0A7FFB}" destId="{61BDBA93-53C6-4834-8E8B-A3F6920E1391}" srcOrd="6" destOrd="0" presId="urn:microsoft.com/office/officeart/2005/8/layout/vList6"/>
    <dgm:cxn modelId="{FF8C46CA-2D43-43AD-B2C8-DE42A3B1808A}" type="presParOf" srcId="{61BDBA93-53C6-4834-8E8B-A3F6920E1391}" destId="{BD242B8B-992F-4927-AD5F-6788748927C5}" srcOrd="0" destOrd="0" presId="urn:microsoft.com/office/officeart/2005/8/layout/vList6"/>
    <dgm:cxn modelId="{1427C6C2-AC53-4D68-B92C-CC262EE291B2}" type="presParOf" srcId="{61BDBA93-53C6-4834-8E8B-A3F6920E1391}" destId="{6D4B0449-F08D-4185-8891-1270DD6DF23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0F6C40-A452-42B1-A42C-A2D4A7D0B9C4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AB4670F-19C6-4F72-AE32-DB125921FF04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47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(2005)</a:t>
          </a:r>
          <a:endParaRPr lang="pt-BR" sz="2000" b="1" dirty="0">
            <a:latin typeface="Segoe UI Historic" panose="020B0502040204020203" pitchFamily="34" charset="0"/>
            <a:ea typeface="Segoe UI Historic" panose="020B0502040204020203" pitchFamily="34" charset="0"/>
            <a:cs typeface="Segoe UI Historic" panose="020B0502040204020203" pitchFamily="34" charset="0"/>
          </a:endParaRPr>
        </a:p>
      </dgm:t>
    </dgm:pt>
    <dgm:pt modelId="{DF851CA7-E6EB-46B7-8DED-634FF515E2C8}" type="parTrans" cxnId="{8D7A58F3-56B3-49DC-8858-16FED8B21C72}">
      <dgm:prSet/>
      <dgm:spPr/>
      <dgm:t>
        <a:bodyPr/>
        <a:lstStyle/>
        <a:p>
          <a:endParaRPr lang="pt-BR"/>
        </a:p>
      </dgm:t>
    </dgm:pt>
    <dgm:pt modelId="{421DE77D-36B7-42E1-8D82-2ABE693FAC47}" type="sibTrans" cxnId="{8D7A58F3-56B3-49DC-8858-16FED8B21C72}">
      <dgm:prSet/>
      <dgm:spPr/>
      <dgm:t>
        <a:bodyPr/>
        <a:lstStyle/>
        <a:p>
          <a:endParaRPr lang="pt-BR"/>
        </a:p>
      </dgm:t>
    </dgm:pt>
    <dgm:pt modelId="{219DDD7B-DBCB-40EC-8B07-6D21D8A35177}">
      <dgm:prSet phldrT="[Texto]" custT="1"/>
      <dgm:spPr/>
      <dgm:t>
        <a:bodyPr anchor="ctr"/>
        <a:lstStyle/>
        <a:p>
          <a:pPr algn="just"/>
          <a:r>
            <a:rPr lang="pt-BR" sz="1400" dirty="0"/>
            <a:t>Altera os </a:t>
          </a:r>
          <a:r>
            <a:rPr lang="pt-BR" sz="1400" dirty="0" err="1"/>
            <a:t>arts</a:t>
          </a:r>
          <a:r>
            <a:rPr lang="pt-BR" sz="1400" dirty="0"/>
            <a:t>. 37, 40, 195 e 201 da Constituição Federal, para dispor sobre a previdência social, e dá outras providências.</a:t>
          </a:r>
        </a:p>
      </dgm:t>
    </dgm:pt>
    <dgm:pt modelId="{2B5368B3-79D1-47EA-8469-15C70B451F15}" type="parTrans" cxnId="{AD5B6934-CA31-4E5D-BB3D-45D8A238F9CB}">
      <dgm:prSet/>
      <dgm:spPr/>
      <dgm:t>
        <a:bodyPr/>
        <a:lstStyle/>
        <a:p>
          <a:endParaRPr lang="pt-BR"/>
        </a:p>
      </dgm:t>
    </dgm:pt>
    <dgm:pt modelId="{947DD0C9-0838-4412-83AC-267EC5D046D1}" type="sibTrans" cxnId="{AD5B6934-CA31-4E5D-BB3D-45D8A238F9CB}">
      <dgm:prSet/>
      <dgm:spPr/>
      <dgm:t>
        <a:bodyPr/>
        <a:lstStyle/>
        <a:p>
          <a:endParaRPr lang="pt-BR"/>
        </a:p>
      </dgm:t>
    </dgm:pt>
    <dgm:pt modelId="{01B1F968-9C65-480C-8F4C-84A11CDF19F0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Lei Federal n. 12.618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(2012)</a:t>
          </a:r>
        </a:p>
      </dgm:t>
    </dgm:pt>
    <dgm:pt modelId="{1A726D74-54FB-41CA-B682-FAB05F255288}" type="parTrans" cxnId="{2E5240EB-FAF4-4F1F-87C4-267BB4CC4D5F}">
      <dgm:prSet/>
      <dgm:spPr/>
      <dgm:t>
        <a:bodyPr/>
        <a:lstStyle/>
        <a:p>
          <a:endParaRPr lang="pt-BR"/>
        </a:p>
      </dgm:t>
    </dgm:pt>
    <dgm:pt modelId="{E89971C5-ED52-4514-805A-47065A6A3B67}" type="sibTrans" cxnId="{2E5240EB-FAF4-4F1F-87C4-267BB4CC4D5F}">
      <dgm:prSet/>
      <dgm:spPr/>
      <dgm:t>
        <a:bodyPr/>
        <a:lstStyle/>
        <a:p>
          <a:endParaRPr lang="pt-BR"/>
        </a:p>
      </dgm:t>
    </dgm:pt>
    <dgm:pt modelId="{5EC77D5C-AFFC-4FFF-8F19-6EFAE722E28E}">
      <dgm:prSet phldrT="[Texto]" custT="1"/>
      <dgm:spPr/>
      <dgm:t>
        <a:bodyPr anchor="ctr"/>
        <a:lstStyle/>
        <a:p>
          <a:pPr algn="just"/>
          <a:r>
            <a:rPr lang="pt-BR" sz="1400" dirty="0"/>
            <a:t>Dispõe sobre as regras gerais para a organização e o funcionamento dos regimes próprios de previdência social dos servidores públicos da União, dos Estados, do Distrito Federal e dos Municípios, dos militares dos Estados e do Distrito Federal e dá outras providências.</a:t>
          </a:r>
        </a:p>
      </dgm:t>
    </dgm:pt>
    <dgm:pt modelId="{BF2C25BB-B5F9-415D-8C2C-BC6DBADF6773}" type="parTrans" cxnId="{43BD9353-5E17-4382-BC3B-93808F8BD18C}">
      <dgm:prSet/>
      <dgm:spPr/>
      <dgm:t>
        <a:bodyPr/>
        <a:lstStyle/>
        <a:p>
          <a:endParaRPr lang="pt-BR"/>
        </a:p>
      </dgm:t>
    </dgm:pt>
    <dgm:pt modelId="{8257FA92-D77C-4F95-B1F5-EA42E99ABA84}" type="sibTrans" cxnId="{43BD9353-5E17-4382-BC3B-93808F8BD18C}">
      <dgm:prSet/>
      <dgm:spPr/>
      <dgm:t>
        <a:bodyPr/>
        <a:lstStyle/>
        <a:p>
          <a:endParaRPr lang="pt-BR"/>
        </a:p>
      </dgm:t>
    </dgm:pt>
    <dgm:pt modelId="{5F75FFC3-0791-47BD-9C26-619395171069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Portaria MF n. 464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(2018)</a:t>
          </a:r>
        </a:p>
      </dgm:t>
    </dgm:pt>
    <dgm:pt modelId="{BF83DA2A-4EC7-4125-8712-5DD2219ED424}" type="parTrans" cxnId="{9825DB60-0862-4DC1-9C9F-2263D6413130}">
      <dgm:prSet/>
      <dgm:spPr/>
      <dgm:t>
        <a:bodyPr/>
        <a:lstStyle/>
        <a:p>
          <a:endParaRPr lang="pt-BR"/>
        </a:p>
      </dgm:t>
    </dgm:pt>
    <dgm:pt modelId="{269F4080-D73F-404A-B3AD-AEA57CB05540}" type="sibTrans" cxnId="{9825DB60-0862-4DC1-9C9F-2263D6413130}">
      <dgm:prSet/>
      <dgm:spPr/>
      <dgm:t>
        <a:bodyPr/>
        <a:lstStyle/>
        <a:p>
          <a:endParaRPr lang="pt-BR"/>
        </a:p>
      </dgm:t>
    </dgm:pt>
    <dgm:pt modelId="{F6F75443-5EB7-48D8-B879-D4B7B17E74E6}">
      <dgm:prSet phldrT="[Texto]" custT="1"/>
      <dgm:spPr/>
      <dgm:t>
        <a:bodyPr anchor="ctr"/>
        <a:lstStyle/>
        <a:p>
          <a:pPr algn="just"/>
          <a:r>
            <a:rPr lang="pt-BR" sz="1400" dirty="0"/>
            <a:t>Dispõe sobre as normas gerais de atuária aplicáveis a gestão dos regimes próprios de previdência social da União, dos Estados, do Distrito Federal e dos municípios.</a:t>
          </a:r>
        </a:p>
      </dgm:t>
    </dgm:pt>
    <dgm:pt modelId="{55209277-2700-40BC-BDC0-A234BDF1E823}" type="parTrans" cxnId="{02BEFAE5-AB39-45FB-A9C5-D38892FCC06C}">
      <dgm:prSet/>
      <dgm:spPr/>
      <dgm:t>
        <a:bodyPr/>
        <a:lstStyle/>
        <a:p>
          <a:endParaRPr lang="pt-BR"/>
        </a:p>
      </dgm:t>
    </dgm:pt>
    <dgm:pt modelId="{1DFC5E14-68D4-4AA7-A398-DAB9921200ED}" type="sibTrans" cxnId="{02BEFAE5-AB39-45FB-A9C5-D38892FCC06C}">
      <dgm:prSet/>
      <dgm:spPr/>
      <dgm:t>
        <a:bodyPr/>
        <a:lstStyle/>
        <a:p>
          <a:endParaRPr lang="pt-BR"/>
        </a:p>
      </dgm:t>
    </dgm:pt>
    <dgm:pt modelId="{456B2EFA-6D8A-4199-8989-084764349A35}">
      <dgm:prSet phldrT="[Texto]" custT="1"/>
      <dgm:spPr/>
      <dgm:t>
        <a:bodyPr/>
        <a:lstStyle/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103</a:t>
          </a:r>
        </a:p>
        <a:p>
          <a:r>
            <a:rPr lang="pt-BR" sz="18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(2019)</a:t>
          </a:r>
        </a:p>
      </dgm:t>
    </dgm:pt>
    <dgm:pt modelId="{70B41B44-CA95-4B20-8A7C-52D0159AC94B}" type="parTrans" cxnId="{83B8030B-FA33-456B-8321-BAAFEFD8EBD2}">
      <dgm:prSet/>
      <dgm:spPr/>
      <dgm:t>
        <a:bodyPr/>
        <a:lstStyle/>
        <a:p>
          <a:endParaRPr lang="pt-BR"/>
        </a:p>
      </dgm:t>
    </dgm:pt>
    <dgm:pt modelId="{7A378F08-A062-4577-AD2C-4FC867FA3560}" type="sibTrans" cxnId="{83B8030B-FA33-456B-8321-BAAFEFD8EBD2}">
      <dgm:prSet/>
      <dgm:spPr/>
      <dgm:t>
        <a:bodyPr/>
        <a:lstStyle/>
        <a:p>
          <a:endParaRPr lang="pt-BR"/>
        </a:p>
      </dgm:t>
    </dgm:pt>
    <dgm:pt modelId="{465EB60F-4F57-42F0-BA15-416E2CF5BAD8}">
      <dgm:prSet custT="1"/>
      <dgm:spPr/>
      <dgm:t>
        <a:bodyPr anchor="ctr"/>
        <a:lstStyle/>
        <a:p>
          <a:pPr algn="just"/>
          <a:r>
            <a:rPr lang="pt-BR" sz="1400" dirty="0"/>
            <a:t>Altera o sistema de previdência social e estabelece regras de transição e disposições transitórias.</a:t>
          </a:r>
        </a:p>
      </dgm:t>
    </dgm:pt>
    <dgm:pt modelId="{B945C1BE-9EFD-4283-BA04-71570E74AFC8}" type="parTrans" cxnId="{CF111695-92D4-4CBD-B802-28C33E7371CA}">
      <dgm:prSet/>
      <dgm:spPr/>
      <dgm:t>
        <a:bodyPr/>
        <a:lstStyle/>
        <a:p>
          <a:endParaRPr lang="pt-BR"/>
        </a:p>
      </dgm:t>
    </dgm:pt>
    <dgm:pt modelId="{64677D0B-62CD-4DC2-BAA6-E4720EF5CEE4}" type="sibTrans" cxnId="{CF111695-92D4-4CBD-B802-28C33E7371CA}">
      <dgm:prSet/>
      <dgm:spPr/>
      <dgm:t>
        <a:bodyPr/>
        <a:lstStyle/>
        <a:p>
          <a:endParaRPr lang="pt-BR"/>
        </a:p>
      </dgm:t>
    </dgm:pt>
    <dgm:pt modelId="{FC7B2478-4215-4DE4-94EA-C4DD4B0A7FFB}" type="pres">
      <dgm:prSet presAssocID="{950F6C40-A452-42B1-A42C-A2D4A7D0B9C4}" presName="Name0" presStyleCnt="0">
        <dgm:presLayoutVars>
          <dgm:dir/>
          <dgm:animLvl val="lvl"/>
          <dgm:resizeHandles/>
        </dgm:presLayoutVars>
      </dgm:prSet>
      <dgm:spPr/>
    </dgm:pt>
    <dgm:pt modelId="{B3894D64-7486-4295-867F-74C8820577A1}" type="pres">
      <dgm:prSet presAssocID="{3AB4670F-19C6-4F72-AE32-DB125921FF04}" presName="linNode" presStyleCnt="0"/>
      <dgm:spPr/>
    </dgm:pt>
    <dgm:pt modelId="{BCDEEB8E-0A30-42C1-B9AF-1C6FEBF945AA}" type="pres">
      <dgm:prSet presAssocID="{3AB4670F-19C6-4F72-AE32-DB125921FF04}" presName="parentShp" presStyleLbl="node1" presStyleIdx="0" presStyleCnt="4">
        <dgm:presLayoutVars>
          <dgm:bulletEnabled val="1"/>
        </dgm:presLayoutVars>
      </dgm:prSet>
      <dgm:spPr/>
    </dgm:pt>
    <dgm:pt modelId="{08029550-73BA-45C0-8341-DFB00DEED6E8}" type="pres">
      <dgm:prSet presAssocID="{3AB4670F-19C6-4F72-AE32-DB125921FF04}" presName="childShp" presStyleLbl="bgAccFollowNode1" presStyleIdx="0" presStyleCnt="4" custLinFactNeighborX="-1259">
        <dgm:presLayoutVars>
          <dgm:bulletEnabled val="1"/>
        </dgm:presLayoutVars>
      </dgm:prSet>
      <dgm:spPr/>
    </dgm:pt>
    <dgm:pt modelId="{86F5542F-9D6F-4C1C-8A34-B95CFF6AB65B}" type="pres">
      <dgm:prSet presAssocID="{421DE77D-36B7-42E1-8D82-2ABE693FAC47}" presName="spacing" presStyleCnt="0"/>
      <dgm:spPr/>
    </dgm:pt>
    <dgm:pt modelId="{22043FC6-39BC-4D8E-875B-D506D03A235A}" type="pres">
      <dgm:prSet presAssocID="{01B1F968-9C65-480C-8F4C-84A11CDF19F0}" presName="linNode" presStyleCnt="0"/>
      <dgm:spPr/>
    </dgm:pt>
    <dgm:pt modelId="{4C9A7787-92C2-4820-855D-33F84F9DABF6}" type="pres">
      <dgm:prSet presAssocID="{01B1F968-9C65-480C-8F4C-84A11CDF19F0}" presName="parentShp" presStyleLbl="node1" presStyleIdx="1" presStyleCnt="4">
        <dgm:presLayoutVars>
          <dgm:bulletEnabled val="1"/>
        </dgm:presLayoutVars>
      </dgm:prSet>
      <dgm:spPr/>
    </dgm:pt>
    <dgm:pt modelId="{20A8060D-0436-45E7-ABA0-62A9958466ED}" type="pres">
      <dgm:prSet presAssocID="{01B1F968-9C65-480C-8F4C-84A11CDF19F0}" presName="childShp" presStyleLbl="bgAccFollowNode1" presStyleIdx="1" presStyleCnt="4" custScaleY="128138">
        <dgm:presLayoutVars>
          <dgm:bulletEnabled val="1"/>
        </dgm:presLayoutVars>
      </dgm:prSet>
      <dgm:spPr/>
    </dgm:pt>
    <dgm:pt modelId="{1D9A9CF4-6021-4E9E-9EF3-31170B501DA6}" type="pres">
      <dgm:prSet presAssocID="{E89971C5-ED52-4514-805A-47065A6A3B67}" presName="spacing" presStyleCnt="0"/>
      <dgm:spPr/>
    </dgm:pt>
    <dgm:pt modelId="{210B86B5-778A-4BD5-B900-C98543FD22C9}" type="pres">
      <dgm:prSet presAssocID="{5F75FFC3-0791-47BD-9C26-619395171069}" presName="linNode" presStyleCnt="0"/>
      <dgm:spPr/>
    </dgm:pt>
    <dgm:pt modelId="{87BB64C6-D3F6-4A1E-A56B-736CDD7A8C2C}" type="pres">
      <dgm:prSet presAssocID="{5F75FFC3-0791-47BD-9C26-619395171069}" presName="parentShp" presStyleLbl="node1" presStyleIdx="2" presStyleCnt="4">
        <dgm:presLayoutVars>
          <dgm:bulletEnabled val="1"/>
        </dgm:presLayoutVars>
      </dgm:prSet>
      <dgm:spPr/>
    </dgm:pt>
    <dgm:pt modelId="{BBEDD1F0-A273-45E1-9AEC-E19376CA9E21}" type="pres">
      <dgm:prSet presAssocID="{5F75FFC3-0791-47BD-9C26-619395171069}" presName="childShp" presStyleLbl="bgAccFollowNode1" presStyleIdx="2" presStyleCnt="4">
        <dgm:presLayoutVars>
          <dgm:bulletEnabled val="1"/>
        </dgm:presLayoutVars>
      </dgm:prSet>
      <dgm:spPr/>
    </dgm:pt>
    <dgm:pt modelId="{E97EB302-E879-4EBD-935F-191CA9CCDC8C}" type="pres">
      <dgm:prSet presAssocID="{269F4080-D73F-404A-B3AD-AEA57CB05540}" presName="spacing" presStyleCnt="0"/>
      <dgm:spPr/>
    </dgm:pt>
    <dgm:pt modelId="{61BDBA93-53C6-4834-8E8B-A3F6920E1391}" type="pres">
      <dgm:prSet presAssocID="{456B2EFA-6D8A-4199-8989-084764349A35}" presName="linNode" presStyleCnt="0"/>
      <dgm:spPr/>
    </dgm:pt>
    <dgm:pt modelId="{BD242B8B-992F-4927-AD5F-6788748927C5}" type="pres">
      <dgm:prSet presAssocID="{456B2EFA-6D8A-4199-8989-084764349A35}" presName="parentShp" presStyleLbl="node1" presStyleIdx="3" presStyleCnt="4">
        <dgm:presLayoutVars>
          <dgm:bulletEnabled val="1"/>
        </dgm:presLayoutVars>
      </dgm:prSet>
      <dgm:spPr/>
    </dgm:pt>
    <dgm:pt modelId="{6D4B0449-F08D-4185-8891-1270DD6DF238}" type="pres">
      <dgm:prSet presAssocID="{456B2EFA-6D8A-4199-8989-084764349A35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83B8030B-FA33-456B-8321-BAAFEFD8EBD2}" srcId="{950F6C40-A452-42B1-A42C-A2D4A7D0B9C4}" destId="{456B2EFA-6D8A-4199-8989-084764349A35}" srcOrd="3" destOrd="0" parTransId="{70B41B44-CA95-4B20-8A7C-52D0159AC94B}" sibTransId="{7A378F08-A062-4577-AD2C-4FC867FA3560}"/>
    <dgm:cxn modelId="{5AFE9A1C-B76B-4E47-B6F9-37E1F108538C}" type="presOf" srcId="{456B2EFA-6D8A-4199-8989-084764349A35}" destId="{BD242B8B-992F-4927-AD5F-6788748927C5}" srcOrd="0" destOrd="0" presId="urn:microsoft.com/office/officeart/2005/8/layout/vList6"/>
    <dgm:cxn modelId="{83C0E91F-C878-4AEB-A498-45093222E43C}" type="presOf" srcId="{465EB60F-4F57-42F0-BA15-416E2CF5BAD8}" destId="{6D4B0449-F08D-4185-8891-1270DD6DF238}" srcOrd="0" destOrd="0" presId="urn:microsoft.com/office/officeart/2005/8/layout/vList6"/>
    <dgm:cxn modelId="{8B07A732-89E4-409C-AE43-9FD466490D97}" type="presOf" srcId="{F6F75443-5EB7-48D8-B879-D4B7B17E74E6}" destId="{BBEDD1F0-A273-45E1-9AEC-E19376CA9E21}" srcOrd="0" destOrd="0" presId="urn:microsoft.com/office/officeart/2005/8/layout/vList6"/>
    <dgm:cxn modelId="{AD5B6934-CA31-4E5D-BB3D-45D8A238F9CB}" srcId="{3AB4670F-19C6-4F72-AE32-DB125921FF04}" destId="{219DDD7B-DBCB-40EC-8B07-6D21D8A35177}" srcOrd="0" destOrd="0" parTransId="{2B5368B3-79D1-47EA-8469-15C70B451F15}" sibTransId="{947DD0C9-0838-4412-83AC-267EC5D046D1}"/>
    <dgm:cxn modelId="{8D93F340-1FBC-4867-B3E3-5616AE15B1AF}" type="presOf" srcId="{01B1F968-9C65-480C-8F4C-84A11CDF19F0}" destId="{4C9A7787-92C2-4820-855D-33F84F9DABF6}" srcOrd="0" destOrd="0" presId="urn:microsoft.com/office/officeart/2005/8/layout/vList6"/>
    <dgm:cxn modelId="{BE63375B-55A5-426A-A1A2-43B4A0D37783}" type="presOf" srcId="{219DDD7B-DBCB-40EC-8B07-6D21D8A35177}" destId="{08029550-73BA-45C0-8341-DFB00DEED6E8}" srcOrd="0" destOrd="0" presId="urn:microsoft.com/office/officeart/2005/8/layout/vList6"/>
    <dgm:cxn modelId="{80048F5B-65B2-4603-AEAB-95EE0FF1829F}" type="presOf" srcId="{5EC77D5C-AFFC-4FFF-8F19-6EFAE722E28E}" destId="{20A8060D-0436-45E7-ABA0-62A9958466ED}" srcOrd="0" destOrd="0" presId="urn:microsoft.com/office/officeart/2005/8/layout/vList6"/>
    <dgm:cxn modelId="{9825DB60-0862-4DC1-9C9F-2263D6413130}" srcId="{950F6C40-A452-42B1-A42C-A2D4A7D0B9C4}" destId="{5F75FFC3-0791-47BD-9C26-619395171069}" srcOrd="2" destOrd="0" parTransId="{BF83DA2A-4EC7-4125-8712-5DD2219ED424}" sibTransId="{269F4080-D73F-404A-B3AD-AEA57CB05540}"/>
    <dgm:cxn modelId="{43BD9353-5E17-4382-BC3B-93808F8BD18C}" srcId="{01B1F968-9C65-480C-8F4C-84A11CDF19F0}" destId="{5EC77D5C-AFFC-4FFF-8F19-6EFAE722E28E}" srcOrd="0" destOrd="0" parTransId="{BF2C25BB-B5F9-415D-8C2C-BC6DBADF6773}" sibTransId="{8257FA92-D77C-4F95-B1F5-EA42E99ABA84}"/>
    <dgm:cxn modelId="{9B841B57-3356-4D20-9734-A503343413E4}" type="presOf" srcId="{3AB4670F-19C6-4F72-AE32-DB125921FF04}" destId="{BCDEEB8E-0A30-42C1-B9AF-1C6FEBF945AA}" srcOrd="0" destOrd="0" presId="urn:microsoft.com/office/officeart/2005/8/layout/vList6"/>
    <dgm:cxn modelId="{CF111695-92D4-4CBD-B802-28C33E7371CA}" srcId="{456B2EFA-6D8A-4199-8989-084764349A35}" destId="{465EB60F-4F57-42F0-BA15-416E2CF5BAD8}" srcOrd="0" destOrd="0" parTransId="{B945C1BE-9EFD-4283-BA04-71570E74AFC8}" sibTransId="{64677D0B-62CD-4DC2-BAA6-E4720EF5CEE4}"/>
    <dgm:cxn modelId="{A19746D2-6572-41FA-9895-ACFBE0A5421E}" type="presOf" srcId="{950F6C40-A452-42B1-A42C-A2D4A7D0B9C4}" destId="{FC7B2478-4215-4DE4-94EA-C4DD4B0A7FFB}" srcOrd="0" destOrd="0" presId="urn:microsoft.com/office/officeart/2005/8/layout/vList6"/>
    <dgm:cxn modelId="{901817D3-C00D-4354-A894-F5EA2D0F5F6C}" type="presOf" srcId="{5F75FFC3-0791-47BD-9C26-619395171069}" destId="{87BB64C6-D3F6-4A1E-A56B-736CDD7A8C2C}" srcOrd="0" destOrd="0" presId="urn:microsoft.com/office/officeart/2005/8/layout/vList6"/>
    <dgm:cxn modelId="{02BEFAE5-AB39-45FB-A9C5-D38892FCC06C}" srcId="{5F75FFC3-0791-47BD-9C26-619395171069}" destId="{F6F75443-5EB7-48D8-B879-D4B7B17E74E6}" srcOrd="0" destOrd="0" parTransId="{55209277-2700-40BC-BDC0-A234BDF1E823}" sibTransId="{1DFC5E14-68D4-4AA7-A398-DAB9921200ED}"/>
    <dgm:cxn modelId="{2E5240EB-FAF4-4F1F-87C4-267BB4CC4D5F}" srcId="{950F6C40-A452-42B1-A42C-A2D4A7D0B9C4}" destId="{01B1F968-9C65-480C-8F4C-84A11CDF19F0}" srcOrd="1" destOrd="0" parTransId="{1A726D74-54FB-41CA-B682-FAB05F255288}" sibTransId="{E89971C5-ED52-4514-805A-47065A6A3B67}"/>
    <dgm:cxn modelId="{8D7A58F3-56B3-49DC-8858-16FED8B21C72}" srcId="{950F6C40-A452-42B1-A42C-A2D4A7D0B9C4}" destId="{3AB4670F-19C6-4F72-AE32-DB125921FF04}" srcOrd="0" destOrd="0" parTransId="{DF851CA7-E6EB-46B7-8DED-634FF515E2C8}" sibTransId="{421DE77D-36B7-42E1-8D82-2ABE693FAC47}"/>
    <dgm:cxn modelId="{FD4E84BA-804B-4B08-AA89-8BEA6A0055ED}" type="presParOf" srcId="{FC7B2478-4215-4DE4-94EA-C4DD4B0A7FFB}" destId="{B3894D64-7486-4295-867F-74C8820577A1}" srcOrd="0" destOrd="0" presId="urn:microsoft.com/office/officeart/2005/8/layout/vList6"/>
    <dgm:cxn modelId="{BF897069-4B52-40D3-B227-7974355375A2}" type="presParOf" srcId="{B3894D64-7486-4295-867F-74C8820577A1}" destId="{BCDEEB8E-0A30-42C1-B9AF-1C6FEBF945AA}" srcOrd="0" destOrd="0" presId="urn:microsoft.com/office/officeart/2005/8/layout/vList6"/>
    <dgm:cxn modelId="{F2469F90-4E64-46F2-9B4F-4F7661FC7517}" type="presParOf" srcId="{B3894D64-7486-4295-867F-74C8820577A1}" destId="{08029550-73BA-45C0-8341-DFB00DEED6E8}" srcOrd="1" destOrd="0" presId="urn:microsoft.com/office/officeart/2005/8/layout/vList6"/>
    <dgm:cxn modelId="{FE2EFCE7-452F-44F4-8DDF-26422070CFA3}" type="presParOf" srcId="{FC7B2478-4215-4DE4-94EA-C4DD4B0A7FFB}" destId="{86F5542F-9D6F-4C1C-8A34-B95CFF6AB65B}" srcOrd="1" destOrd="0" presId="urn:microsoft.com/office/officeart/2005/8/layout/vList6"/>
    <dgm:cxn modelId="{6238A53D-6479-4141-908A-6830E121243B}" type="presParOf" srcId="{FC7B2478-4215-4DE4-94EA-C4DD4B0A7FFB}" destId="{22043FC6-39BC-4D8E-875B-D506D03A235A}" srcOrd="2" destOrd="0" presId="urn:microsoft.com/office/officeart/2005/8/layout/vList6"/>
    <dgm:cxn modelId="{F396BD94-B881-4964-B7BF-103A71DFBC24}" type="presParOf" srcId="{22043FC6-39BC-4D8E-875B-D506D03A235A}" destId="{4C9A7787-92C2-4820-855D-33F84F9DABF6}" srcOrd="0" destOrd="0" presId="urn:microsoft.com/office/officeart/2005/8/layout/vList6"/>
    <dgm:cxn modelId="{5D9C747F-CD60-4DD9-A1BB-18DDD6A834E1}" type="presParOf" srcId="{22043FC6-39BC-4D8E-875B-D506D03A235A}" destId="{20A8060D-0436-45E7-ABA0-62A9958466ED}" srcOrd="1" destOrd="0" presId="urn:microsoft.com/office/officeart/2005/8/layout/vList6"/>
    <dgm:cxn modelId="{4CF31911-4F58-4B46-BDFE-4EBFA64A6537}" type="presParOf" srcId="{FC7B2478-4215-4DE4-94EA-C4DD4B0A7FFB}" destId="{1D9A9CF4-6021-4E9E-9EF3-31170B501DA6}" srcOrd="3" destOrd="0" presId="urn:microsoft.com/office/officeart/2005/8/layout/vList6"/>
    <dgm:cxn modelId="{5CA0CCDF-5843-4857-B369-C5D1EC5DD1BC}" type="presParOf" srcId="{FC7B2478-4215-4DE4-94EA-C4DD4B0A7FFB}" destId="{210B86B5-778A-4BD5-B900-C98543FD22C9}" srcOrd="4" destOrd="0" presId="urn:microsoft.com/office/officeart/2005/8/layout/vList6"/>
    <dgm:cxn modelId="{80B8E2F6-3B59-46F7-9EB9-310A8AF4C2E4}" type="presParOf" srcId="{210B86B5-778A-4BD5-B900-C98543FD22C9}" destId="{87BB64C6-D3F6-4A1E-A56B-736CDD7A8C2C}" srcOrd="0" destOrd="0" presId="urn:microsoft.com/office/officeart/2005/8/layout/vList6"/>
    <dgm:cxn modelId="{A1EB0DBA-5C5F-458D-9AE2-8264829C6944}" type="presParOf" srcId="{210B86B5-778A-4BD5-B900-C98543FD22C9}" destId="{BBEDD1F0-A273-45E1-9AEC-E19376CA9E21}" srcOrd="1" destOrd="0" presId="urn:microsoft.com/office/officeart/2005/8/layout/vList6"/>
    <dgm:cxn modelId="{ADBCC8E2-0247-46D3-BA95-17A0CF75BBDF}" type="presParOf" srcId="{FC7B2478-4215-4DE4-94EA-C4DD4B0A7FFB}" destId="{E97EB302-E879-4EBD-935F-191CA9CCDC8C}" srcOrd="5" destOrd="0" presId="urn:microsoft.com/office/officeart/2005/8/layout/vList6"/>
    <dgm:cxn modelId="{A21FCBC9-1415-48B7-A7D5-6ECAB4DDEBB1}" type="presParOf" srcId="{FC7B2478-4215-4DE4-94EA-C4DD4B0A7FFB}" destId="{61BDBA93-53C6-4834-8E8B-A3F6920E1391}" srcOrd="6" destOrd="0" presId="urn:microsoft.com/office/officeart/2005/8/layout/vList6"/>
    <dgm:cxn modelId="{FF8C46CA-2D43-43AD-B2C8-DE42A3B1808A}" type="presParOf" srcId="{61BDBA93-53C6-4834-8E8B-A3F6920E1391}" destId="{BD242B8B-992F-4927-AD5F-6788748927C5}" srcOrd="0" destOrd="0" presId="urn:microsoft.com/office/officeart/2005/8/layout/vList6"/>
    <dgm:cxn modelId="{1427C6C2-AC53-4D68-B92C-CC262EE291B2}" type="presParOf" srcId="{61BDBA93-53C6-4834-8E8B-A3F6920E1391}" destId="{6D4B0449-F08D-4185-8891-1270DD6DF23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DE7806-0FCA-43CD-91C7-3BFD2AB8EAF4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9AFEC61-20BF-46C2-9C25-49D167E98401}">
      <dgm:prSet phldrT="[Texto]"/>
      <dgm:spPr/>
      <dgm:t>
        <a:bodyPr/>
        <a:lstStyle/>
        <a:p>
          <a:r>
            <a:rPr lang="pt-BR" dirty="0"/>
            <a:t>Base Normativa</a:t>
          </a:r>
        </a:p>
      </dgm:t>
    </dgm:pt>
    <dgm:pt modelId="{34078558-D503-43AF-9524-808DDC20F0DF}" type="parTrans" cxnId="{64192F5A-5377-461A-9AB7-7A84D95F8E7D}">
      <dgm:prSet/>
      <dgm:spPr/>
      <dgm:t>
        <a:bodyPr/>
        <a:lstStyle/>
        <a:p>
          <a:endParaRPr lang="pt-BR"/>
        </a:p>
      </dgm:t>
    </dgm:pt>
    <dgm:pt modelId="{5C9736E9-0900-4D5E-8B5F-80C76399CB71}" type="sibTrans" cxnId="{64192F5A-5377-461A-9AB7-7A84D95F8E7D}">
      <dgm:prSet/>
      <dgm:spPr/>
      <dgm:t>
        <a:bodyPr/>
        <a:lstStyle/>
        <a:p>
          <a:endParaRPr lang="pt-BR"/>
        </a:p>
      </dgm:t>
    </dgm:pt>
    <dgm:pt modelId="{2B37E037-4248-4218-AF74-BE04C887E12C}">
      <dgm:prSet phldrT="[Texto]"/>
      <dgm:spPr/>
      <dgm:t>
        <a:bodyPr/>
        <a:lstStyle/>
        <a:p>
          <a:r>
            <a:rPr lang="pt-BR" dirty="0"/>
            <a:t>Plano de Benefícios e Condições de Elegibilidade</a:t>
          </a:r>
        </a:p>
      </dgm:t>
    </dgm:pt>
    <dgm:pt modelId="{F5F68474-B277-4D4A-A9D4-AED85C17246E}" type="parTrans" cxnId="{6AB11C52-72B5-4B47-ADE8-8FA20B98B2E3}">
      <dgm:prSet/>
      <dgm:spPr/>
      <dgm:t>
        <a:bodyPr/>
        <a:lstStyle/>
        <a:p>
          <a:endParaRPr lang="pt-BR"/>
        </a:p>
      </dgm:t>
    </dgm:pt>
    <dgm:pt modelId="{39F288DE-21FA-4BBC-899E-50A5BD7E355D}" type="sibTrans" cxnId="{6AB11C52-72B5-4B47-ADE8-8FA20B98B2E3}">
      <dgm:prSet/>
      <dgm:spPr/>
      <dgm:t>
        <a:bodyPr/>
        <a:lstStyle/>
        <a:p>
          <a:endParaRPr lang="pt-BR"/>
        </a:p>
      </dgm:t>
    </dgm:pt>
    <dgm:pt modelId="{7418992B-0F6B-4501-B0D7-46EA34139D33}">
      <dgm:prSet phldrT="[Texto]"/>
      <dgm:spPr/>
      <dgm:t>
        <a:bodyPr/>
        <a:lstStyle/>
        <a:p>
          <a:r>
            <a:rPr lang="pt-BR" dirty="0"/>
            <a:t>Regimes Financeiros e Métodos de Financiamento</a:t>
          </a:r>
        </a:p>
      </dgm:t>
    </dgm:pt>
    <dgm:pt modelId="{A42435C9-1341-4A0D-BA4B-F693A23E2B61}" type="parTrans" cxnId="{1AEEEACD-0A40-4A42-A205-9C2DDEE32D62}">
      <dgm:prSet/>
      <dgm:spPr/>
      <dgm:t>
        <a:bodyPr/>
        <a:lstStyle/>
        <a:p>
          <a:endParaRPr lang="pt-BR"/>
        </a:p>
      </dgm:t>
    </dgm:pt>
    <dgm:pt modelId="{53A88A7B-6EBF-45A7-9D57-2DF9703DAA06}" type="sibTrans" cxnId="{1AEEEACD-0A40-4A42-A205-9C2DDEE32D62}">
      <dgm:prSet/>
      <dgm:spPr/>
      <dgm:t>
        <a:bodyPr/>
        <a:lstStyle/>
        <a:p>
          <a:endParaRPr lang="pt-BR"/>
        </a:p>
      </dgm:t>
    </dgm:pt>
    <dgm:pt modelId="{180B1897-C380-45F4-A0EA-8CA5B4FE5AFF}">
      <dgm:prSet phldrT="[Texto]"/>
      <dgm:spPr/>
      <dgm:t>
        <a:bodyPr/>
        <a:lstStyle/>
        <a:p>
          <a:r>
            <a:rPr lang="pt-BR" dirty="0"/>
            <a:t>Hipóteses Atuariais e Premissas</a:t>
          </a:r>
        </a:p>
      </dgm:t>
    </dgm:pt>
    <dgm:pt modelId="{2D9592C3-135C-43B6-AF2B-F461DAF97E55}" type="parTrans" cxnId="{E91FA508-6D9B-4399-9B27-5FFCE44625F2}">
      <dgm:prSet/>
      <dgm:spPr/>
      <dgm:t>
        <a:bodyPr/>
        <a:lstStyle/>
        <a:p>
          <a:endParaRPr lang="pt-BR"/>
        </a:p>
      </dgm:t>
    </dgm:pt>
    <dgm:pt modelId="{D17735A7-5A8D-4816-B5FE-A7015A0B7A88}" type="sibTrans" cxnId="{E91FA508-6D9B-4399-9B27-5FFCE44625F2}">
      <dgm:prSet/>
      <dgm:spPr/>
      <dgm:t>
        <a:bodyPr/>
        <a:lstStyle/>
        <a:p>
          <a:endParaRPr lang="pt-BR"/>
        </a:p>
      </dgm:t>
    </dgm:pt>
    <dgm:pt modelId="{8B04E6FC-2E52-4831-B0E0-4EE556FD180A}">
      <dgm:prSet phldrT="[Texto]"/>
      <dgm:spPr/>
      <dgm:t>
        <a:bodyPr/>
        <a:lstStyle/>
        <a:p>
          <a:r>
            <a:rPr lang="pt-BR" dirty="0"/>
            <a:t>Análise da Base Cadastral</a:t>
          </a:r>
        </a:p>
      </dgm:t>
    </dgm:pt>
    <dgm:pt modelId="{B0CBE010-D5C9-4DDD-8066-9925B57A8776}" type="parTrans" cxnId="{09912265-1147-42C8-9BE2-EA7CFF6A38DC}">
      <dgm:prSet/>
      <dgm:spPr/>
      <dgm:t>
        <a:bodyPr/>
        <a:lstStyle/>
        <a:p>
          <a:endParaRPr lang="pt-BR"/>
        </a:p>
      </dgm:t>
    </dgm:pt>
    <dgm:pt modelId="{431C2B49-8A21-42B7-A553-CE708169C159}" type="sibTrans" cxnId="{09912265-1147-42C8-9BE2-EA7CFF6A38DC}">
      <dgm:prSet/>
      <dgm:spPr/>
      <dgm:t>
        <a:bodyPr/>
        <a:lstStyle/>
        <a:p>
          <a:endParaRPr lang="pt-BR"/>
        </a:p>
      </dgm:t>
    </dgm:pt>
    <dgm:pt modelId="{0CF3A3AD-A8E3-42A8-8FD0-0FCCDA4A2B53}">
      <dgm:prSet phldrT="[Texto]"/>
      <dgm:spPr/>
      <dgm:t>
        <a:bodyPr/>
        <a:lstStyle/>
        <a:p>
          <a:r>
            <a:rPr lang="pt-BR" dirty="0"/>
            <a:t>Resultado Atuarial</a:t>
          </a:r>
        </a:p>
      </dgm:t>
    </dgm:pt>
    <dgm:pt modelId="{2DDF2331-E8C9-4D16-A856-65F3F489A309}" type="parTrans" cxnId="{42017858-FA96-49BD-8105-F4ACB58B314E}">
      <dgm:prSet/>
      <dgm:spPr/>
      <dgm:t>
        <a:bodyPr/>
        <a:lstStyle/>
        <a:p>
          <a:endParaRPr lang="pt-BR"/>
        </a:p>
      </dgm:t>
    </dgm:pt>
    <dgm:pt modelId="{024B58A2-DAD4-4BB3-A80F-22DF7BD74532}" type="sibTrans" cxnId="{42017858-FA96-49BD-8105-F4ACB58B314E}">
      <dgm:prSet/>
      <dgm:spPr/>
      <dgm:t>
        <a:bodyPr/>
        <a:lstStyle/>
        <a:p>
          <a:endParaRPr lang="pt-BR"/>
        </a:p>
      </dgm:t>
    </dgm:pt>
    <dgm:pt modelId="{1837F725-BEC6-48E6-BAF3-50FF17BE2895}">
      <dgm:prSet phldrT="[Texto]"/>
      <dgm:spPr/>
      <dgm:t>
        <a:bodyPr/>
        <a:lstStyle/>
        <a:p>
          <a:r>
            <a:rPr lang="pt-BR" dirty="0"/>
            <a:t>Custos e Plano de Custeio</a:t>
          </a:r>
        </a:p>
      </dgm:t>
    </dgm:pt>
    <dgm:pt modelId="{E95B39A2-22B7-40BF-B593-34D61066C483}" type="parTrans" cxnId="{132D64BA-B968-422E-B302-C5D4D41C0C1C}">
      <dgm:prSet/>
      <dgm:spPr/>
      <dgm:t>
        <a:bodyPr/>
        <a:lstStyle/>
        <a:p>
          <a:endParaRPr lang="pt-BR"/>
        </a:p>
      </dgm:t>
    </dgm:pt>
    <dgm:pt modelId="{B899594D-D870-4E5B-BF53-27FB0BB6779B}" type="sibTrans" cxnId="{132D64BA-B968-422E-B302-C5D4D41C0C1C}">
      <dgm:prSet/>
      <dgm:spPr/>
      <dgm:t>
        <a:bodyPr/>
        <a:lstStyle/>
        <a:p>
          <a:endParaRPr lang="pt-BR"/>
        </a:p>
      </dgm:t>
    </dgm:pt>
    <dgm:pt modelId="{314D6020-0953-4288-91E4-56CB45A90329}">
      <dgm:prSet phldrT="[Texto]"/>
      <dgm:spPr/>
      <dgm:t>
        <a:bodyPr/>
        <a:lstStyle/>
        <a:p>
          <a:r>
            <a:rPr lang="pt-BR" dirty="0"/>
            <a:t>Equacionamento do Déficit Atuarial</a:t>
          </a:r>
        </a:p>
      </dgm:t>
    </dgm:pt>
    <dgm:pt modelId="{8E2FDD61-0C71-468A-A1B1-C2CCA649BEDF}" type="parTrans" cxnId="{33F694F6-EF23-4C8F-AA4E-6C6320F60348}">
      <dgm:prSet/>
      <dgm:spPr/>
      <dgm:t>
        <a:bodyPr/>
        <a:lstStyle/>
        <a:p>
          <a:endParaRPr lang="pt-BR"/>
        </a:p>
      </dgm:t>
    </dgm:pt>
    <dgm:pt modelId="{516B45F9-3758-4632-A417-6DD131E29232}" type="sibTrans" cxnId="{33F694F6-EF23-4C8F-AA4E-6C6320F60348}">
      <dgm:prSet/>
      <dgm:spPr/>
      <dgm:t>
        <a:bodyPr/>
        <a:lstStyle/>
        <a:p>
          <a:endParaRPr lang="pt-BR"/>
        </a:p>
      </dgm:t>
    </dgm:pt>
    <dgm:pt modelId="{9F7841EE-20DA-4E3F-8150-39EE822F8EB8}" type="pres">
      <dgm:prSet presAssocID="{20DE7806-0FCA-43CD-91C7-3BFD2AB8EAF4}" presName="Name0" presStyleCnt="0">
        <dgm:presLayoutVars>
          <dgm:dir/>
          <dgm:resizeHandles val="exact"/>
        </dgm:presLayoutVars>
      </dgm:prSet>
      <dgm:spPr/>
    </dgm:pt>
    <dgm:pt modelId="{88E20F66-437A-45A8-A5ED-BEC008363097}" type="pres">
      <dgm:prSet presAssocID="{A9AFEC61-20BF-46C2-9C25-49D167E98401}" presName="composite" presStyleCnt="0"/>
      <dgm:spPr/>
    </dgm:pt>
    <dgm:pt modelId="{68C8BF9A-8E83-4C8E-B62F-2A13D3FF0708}" type="pres">
      <dgm:prSet presAssocID="{A9AFEC61-20BF-46C2-9C25-49D167E98401}" presName="rect1" presStyleLbl="trAlignAcc1" presStyleIdx="0" presStyleCnt="8">
        <dgm:presLayoutVars>
          <dgm:bulletEnabled val="1"/>
        </dgm:presLayoutVars>
      </dgm:prSet>
      <dgm:spPr/>
    </dgm:pt>
    <dgm:pt modelId="{A70BF305-295B-4694-938D-9B779BA9C4B4}" type="pres">
      <dgm:prSet presAssocID="{A9AFEC61-20BF-46C2-9C25-49D167E98401}" presName="rect2" presStyleLbl="fgImgPlac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atálogo de endereços com preenchimento sólido"/>
        </a:ext>
      </dgm:extLst>
    </dgm:pt>
    <dgm:pt modelId="{6D1E51A2-F07F-45D4-BDE1-65B5B89D517F}" type="pres">
      <dgm:prSet presAssocID="{5C9736E9-0900-4D5E-8B5F-80C76399CB71}" presName="sibTrans" presStyleCnt="0"/>
      <dgm:spPr/>
    </dgm:pt>
    <dgm:pt modelId="{0CF8D37B-2A21-4BEA-86BD-41032B78F009}" type="pres">
      <dgm:prSet presAssocID="{2B37E037-4248-4218-AF74-BE04C887E12C}" presName="composite" presStyleCnt="0"/>
      <dgm:spPr/>
    </dgm:pt>
    <dgm:pt modelId="{F338F411-124A-40C6-994C-524A134B435F}" type="pres">
      <dgm:prSet presAssocID="{2B37E037-4248-4218-AF74-BE04C887E12C}" presName="rect1" presStyleLbl="trAlignAcc1" presStyleIdx="1" presStyleCnt="8">
        <dgm:presLayoutVars>
          <dgm:bulletEnabled val="1"/>
        </dgm:presLayoutVars>
      </dgm:prSet>
      <dgm:spPr/>
    </dgm:pt>
    <dgm:pt modelId="{AC9282C1-1318-4814-B24C-7CFED9BB4B51}" type="pres">
      <dgm:prSet presAssocID="{2B37E037-4248-4218-AF74-BE04C887E12C}" presName="rect2" presStyleLbl="fgImgPlac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Área de transferência Mista com preenchimento sólido"/>
        </a:ext>
      </dgm:extLst>
    </dgm:pt>
    <dgm:pt modelId="{4EE4A074-82D3-4E10-B824-1331E0EAD81A}" type="pres">
      <dgm:prSet presAssocID="{39F288DE-21FA-4BBC-899E-50A5BD7E355D}" presName="sibTrans" presStyleCnt="0"/>
      <dgm:spPr/>
    </dgm:pt>
    <dgm:pt modelId="{0ED8AD0C-AE83-4239-8F45-C09213569130}" type="pres">
      <dgm:prSet presAssocID="{7418992B-0F6B-4501-B0D7-46EA34139D33}" presName="composite" presStyleCnt="0"/>
      <dgm:spPr/>
    </dgm:pt>
    <dgm:pt modelId="{DA2CFD6C-0604-4313-8B02-DD2805DAC2C9}" type="pres">
      <dgm:prSet presAssocID="{7418992B-0F6B-4501-B0D7-46EA34139D33}" presName="rect1" presStyleLbl="trAlignAcc1" presStyleIdx="2" presStyleCnt="8" custLinFactNeighborX="917" custLinFactNeighborY="5249">
        <dgm:presLayoutVars>
          <dgm:bulletEnabled val="1"/>
        </dgm:presLayoutVars>
      </dgm:prSet>
      <dgm:spPr/>
    </dgm:pt>
    <dgm:pt modelId="{CFA17453-018F-4831-BE30-F934EF52753E}" type="pres">
      <dgm:prSet presAssocID="{7418992B-0F6B-4501-B0D7-46EA34139D33}" presName="rect2" presStyleLbl="fgImgPlac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eguro estrutura de tópicos"/>
        </a:ext>
      </dgm:extLst>
    </dgm:pt>
    <dgm:pt modelId="{E11533C7-44D4-4F96-B6E2-1F03F074A041}" type="pres">
      <dgm:prSet presAssocID="{53A88A7B-6EBF-45A7-9D57-2DF9703DAA06}" presName="sibTrans" presStyleCnt="0"/>
      <dgm:spPr/>
    </dgm:pt>
    <dgm:pt modelId="{A2273A28-C7FA-4C50-9851-AE0DFF003522}" type="pres">
      <dgm:prSet presAssocID="{180B1897-C380-45F4-A0EA-8CA5B4FE5AFF}" presName="composite" presStyleCnt="0"/>
      <dgm:spPr/>
    </dgm:pt>
    <dgm:pt modelId="{94F2CA0D-07C8-41FC-B402-B8B784514CE9}" type="pres">
      <dgm:prSet presAssocID="{180B1897-C380-45F4-A0EA-8CA5B4FE5AFF}" presName="rect1" presStyleLbl="trAlignAcc1" presStyleIdx="3" presStyleCnt="8" custLinFactNeighborX="917" custLinFactNeighborY="5249">
        <dgm:presLayoutVars>
          <dgm:bulletEnabled val="1"/>
        </dgm:presLayoutVars>
      </dgm:prSet>
      <dgm:spPr/>
    </dgm:pt>
    <dgm:pt modelId="{015BD114-8F42-4D87-AC11-4059DC4C9462}" type="pres">
      <dgm:prSet presAssocID="{180B1897-C380-45F4-A0EA-8CA5B4FE5AFF}" presName="rect2" presStyleLbl="fgImgPlac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Estatísticas com preenchimento sólido"/>
        </a:ext>
      </dgm:extLst>
    </dgm:pt>
    <dgm:pt modelId="{421900DE-28B3-4ED1-A932-C58A3A7F0245}" type="pres">
      <dgm:prSet presAssocID="{D17735A7-5A8D-4816-B5FE-A7015A0B7A88}" presName="sibTrans" presStyleCnt="0"/>
      <dgm:spPr/>
    </dgm:pt>
    <dgm:pt modelId="{DD799F25-6A3B-4A34-831B-64BC4AD08B68}" type="pres">
      <dgm:prSet presAssocID="{8B04E6FC-2E52-4831-B0E0-4EE556FD180A}" presName="composite" presStyleCnt="0"/>
      <dgm:spPr/>
    </dgm:pt>
    <dgm:pt modelId="{49D00E24-46BC-4459-89CE-0CCBA62875DF}" type="pres">
      <dgm:prSet presAssocID="{8B04E6FC-2E52-4831-B0E0-4EE556FD180A}" presName="rect1" presStyleLbl="trAlignAcc1" presStyleIdx="4" presStyleCnt="8" custLinFactNeighborX="917" custLinFactNeighborY="5249">
        <dgm:presLayoutVars>
          <dgm:bulletEnabled val="1"/>
        </dgm:presLayoutVars>
      </dgm:prSet>
      <dgm:spPr/>
    </dgm:pt>
    <dgm:pt modelId="{76BE6497-86BB-4208-8F69-69D83219E041}" type="pres">
      <dgm:prSet presAssocID="{8B04E6FC-2E52-4831-B0E0-4EE556FD180A}" presName="rect2" presStyleLbl="fgImgPlac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Lupa com preenchimento sólido"/>
        </a:ext>
      </dgm:extLst>
    </dgm:pt>
    <dgm:pt modelId="{B39FC119-8D43-461F-A008-9FB947BBD21B}" type="pres">
      <dgm:prSet presAssocID="{431C2B49-8A21-42B7-A553-CE708169C159}" presName="sibTrans" presStyleCnt="0"/>
      <dgm:spPr/>
    </dgm:pt>
    <dgm:pt modelId="{B1B88D04-A9F1-45D4-ACC9-3DA1B12FFC10}" type="pres">
      <dgm:prSet presAssocID="{0CF3A3AD-A8E3-42A8-8FD0-0FCCDA4A2B53}" presName="composite" presStyleCnt="0"/>
      <dgm:spPr/>
    </dgm:pt>
    <dgm:pt modelId="{B1377B61-3A6A-48C8-BE2F-F18364FB0346}" type="pres">
      <dgm:prSet presAssocID="{0CF3A3AD-A8E3-42A8-8FD0-0FCCDA4A2B53}" presName="rect1" presStyleLbl="trAlignAcc1" presStyleIdx="5" presStyleCnt="8" custLinFactNeighborX="917" custLinFactNeighborY="5249">
        <dgm:presLayoutVars>
          <dgm:bulletEnabled val="1"/>
        </dgm:presLayoutVars>
      </dgm:prSet>
      <dgm:spPr/>
    </dgm:pt>
    <dgm:pt modelId="{B9468FB5-99AC-40BF-9B40-66616BB4A1F4}" type="pres">
      <dgm:prSet presAssocID="{0CF3A3AD-A8E3-42A8-8FD0-0FCCDA4A2B53}" presName="rect2" presStyleLbl="fgImgPlac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Ampulheta 30% com preenchimento sólido"/>
        </a:ext>
      </dgm:extLst>
    </dgm:pt>
    <dgm:pt modelId="{DACA574B-40B9-4C5E-86D8-D20C01391801}" type="pres">
      <dgm:prSet presAssocID="{024B58A2-DAD4-4BB3-A80F-22DF7BD74532}" presName="sibTrans" presStyleCnt="0"/>
      <dgm:spPr/>
    </dgm:pt>
    <dgm:pt modelId="{276973E6-3B05-41EE-A116-5745A8DCA432}" type="pres">
      <dgm:prSet presAssocID="{1837F725-BEC6-48E6-BAF3-50FF17BE2895}" presName="composite" presStyleCnt="0"/>
      <dgm:spPr/>
    </dgm:pt>
    <dgm:pt modelId="{810BF29B-B841-4C70-97F0-0696F940B583}" type="pres">
      <dgm:prSet presAssocID="{1837F725-BEC6-48E6-BAF3-50FF17BE2895}" presName="rect1" presStyleLbl="trAlignAcc1" presStyleIdx="6" presStyleCnt="8" custLinFactNeighborX="917" custLinFactNeighborY="5249">
        <dgm:presLayoutVars>
          <dgm:bulletEnabled val="1"/>
        </dgm:presLayoutVars>
      </dgm:prSet>
      <dgm:spPr/>
    </dgm:pt>
    <dgm:pt modelId="{DAB9B54C-70DF-47CC-976C-3D3353F45401}" type="pres">
      <dgm:prSet presAssocID="{1837F725-BEC6-48E6-BAF3-50FF17BE2895}" presName="rect2" presStyleLbl="fgImgPlac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Dinheiro com preenchimento sólido"/>
        </a:ext>
      </dgm:extLst>
    </dgm:pt>
    <dgm:pt modelId="{509D3B46-E4EB-48C5-A6C7-A409DFE9697F}" type="pres">
      <dgm:prSet presAssocID="{B899594D-D870-4E5B-BF53-27FB0BB6779B}" presName="sibTrans" presStyleCnt="0"/>
      <dgm:spPr/>
    </dgm:pt>
    <dgm:pt modelId="{8CDF839C-9471-43FB-A9D6-9040F6257E17}" type="pres">
      <dgm:prSet presAssocID="{314D6020-0953-4288-91E4-56CB45A90329}" presName="composite" presStyleCnt="0"/>
      <dgm:spPr/>
    </dgm:pt>
    <dgm:pt modelId="{2F50F30D-D034-4C79-8BD6-555C4019185A}" type="pres">
      <dgm:prSet presAssocID="{314D6020-0953-4288-91E4-56CB45A90329}" presName="rect1" presStyleLbl="trAlignAcc1" presStyleIdx="7" presStyleCnt="8" custLinFactNeighborX="917" custLinFactNeighborY="5249">
        <dgm:presLayoutVars>
          <dgm:bulletEnabled val="1"/>
        </dgm:presLayoutVars>
      </dgm:prSet>
      <dgm:spPr/>
    </dgm:pt>
    <dgm:pt modelId="{511C9F96-A571-44D8-88EC-26C17FD6DFD3}" type="pres">
      <dgm:prSet presAssocID="{314D6020-0953-4288-91E4-56CB45A90329}" presName="rect2" presStyleLbl="fgImgPlac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alculadora com preenchimento sólido"/>
        </a:ext>
      </dgm:extLst>
    </dgm:pt>
  </dgm:ptLst>
  <dgm:cxnLst>
    <dgm:cxn modelId="{14010808-D92D-440F-9437-5D955C13F873}" type="presOf" srcId="{2B37E037-4248-4218-AF74-BE04C887E12C}" destId="{F338F411-124A-40C6-994C-524A134B435F}" srcOrd="0" destOrd="0" presId="urn:microsoft.com/office/officeart/2008/layout/PictureStrips"/>
    <dgm:cxn modelId="{E91FA508-6D9B-4399-9B27-5FFCE44625F2}" srcId="{20DE7806-0FCA-43CD-91C7-3BFD2AB8EAF4}" destId="{180B1897-C380-45F4-A0EA-8CA5B4FE5AFF}" srcOrd="3" destOrd="0" parTransId="{2D9592C3-135C-43B6-AF2B-F461DAF97E55}" sibTransId="{D17735A7-5A8D-4816-B5FE-A7015A0B7A88}"/>
    <dgm:cxn modelId="{18F36518-870A-4168-BEE0-872E8D2EA0FF}" type="presOf" srcId="{8B04E6FC-2E52-4831-B0E0-4EE556FD180A}" destId="{49D00E24-46BC-4459-89CE-0CCBA62875DF}" srcOrd="0" destOrd="0" presId="urn:microsoft.com/office/officeart/2008/layout/PictureStrips"/>
    <dgm:cxn modelId="{68591C24-97DA-4F31-81E1-659781319FB1}" type="presOf" srcId="{20DE7806-0FCA-43CD-91C7-3BFD2AB8EAF4}" destId="{9F7841EE-20DA-4E3F-8150-39EE822F8EB8}" srcOrd="0" destOrd="0" presId="urn:microsoft.com/office/officeart/2008/layout/PictureStrips"/>
    <dgm:cxn modelId="{B7C44439-21CC-4DA6-92C7-676B61D3F9A5}" type="presOf" srcId="{7418992B-0F6B-4501-B0D7-46EA34139D33}" destId="{DA2CFD6C-0604-4313-8B02-DD2805DAC2C9}" srcOrd="0" destOrd="0" presId="urn:microsoft.com/office/officeart/2008/layout/PictureStrips"/>
    <dgm:cxn modelId="{9E5C423E-7157-42BF-A6F1-76D8F7D2C4A4}" type="presOf" srcId="{180B1897-C380-45F4-A0EA-8CA5B4FE5AFF}" destId="{94F2CA0D-07C8-41FC-B402-B8B784514CE9}" srcOrd="0" destOrd="0" presId="urn:microsoft.com/office/officeart/2008/layout/PictureStrips"/>
    <dgm:cxn modelId="{09912265-1147-42C8-9BE2-EA7CFF6A38DC}" srcId="{20DE7806-0FCA-43CD-91C7-3BFD2AB8EAF4}" destId="{8B04E6FC-2E52-4831-B0E0-4EE556FD180A}" srcOrd="4" destOrd="0" parTransId="{B0CBE010-D5C9-4DDD-8066-9925B57A8776}" sibTransId="{431C2B49-8A21-42B7-A553-CE708169C159}"/>
    <dgm:cxn modelId="{6AB11C52-72B5-4B47-ADE8-8FA20B98B2E3}" srcId="{20DE7806-0FCA-43CD-91C7-3BFD2AB8EAF4}" destId="{2B37E037-4248-4218-AF74-BE04C887E12C}" srcOrd="1" destOrd="0" parTransId="{F5F68474-B277-4D4A-A9D4-AED85C17246E}" sibTransId="{39F288DE-21FA-4BBC-899E-50A5BD7E355D}"/>
    <dgm:cxn modelId="{42017858-FA96-49BD-8105-F4ACB58B314E}" srcId="{20DE7806-0FCA-43CD-91C7-3BFD2AB8EAF4}" destId="{0CF3A3AD-A8E3-42A8-8FD0-0FCCDA4A2B53}" srcOrd="5" destOrd="0" parTransId="{2DDF2331-E8C9-4D16-A856-65F3F489A309}" sibTransId="{024B58A2-DAD4-4BB3-A80F-22DF7BD74532}"/>
    <dgm:cxn modelId="{64192F5A-5377-461A-9AB7-7A84D95F8E7D}" srcId="{20DE7806-0FCA-43CD-91C7-3BFD2AB8EAF4}" destId="{A9AFEC61-20BF-46C2-9C25-49D167E98401}" srcOrd="0" destOrd="0" parTransId="{34078558-D503-43AF-9524-808DDC20F0DF}" sibTransId="{5C9736E9-0900-4D5E-8B5F-80C76399CB71}"/>
    <dgm:cxn modelId="{CDA76F80-91A6-49BE-8EA5-8E6B47C8B6A8}" type="presOf" srcId="{314D6020-0953-4288-91E4-56CB45A90329}" destId="{2F50F30D-D034-4C79-8BD6-555C4019185A}" srcOrd="0" destOrd="0" presId="urn:microsoft.com/office/officeart/2008/layout/PictureStrips"/>
    <dgm:cxn modelId="{132D64BA-B968-422E-B302-C5D4D41C0C1C}" srcId="{20DE7806-0FCA-43CD-91C7-3BFD2AB8EAF4}" destId="{1837F725-BEC6-48E6-BAF3-50FF17BE2895}" srcOrd="6" destOrd="0" parTransId="{E95B39A2-22B7-40BF-B593-34D61066C483}" sibTransId="{B899594D-D870-4E5B-BF53-27FB0BB6779B}"/>
    <dgm:cxn modelId="{351835C7-CDA6-4536-8AA6-7885593957EE}" type="presOf" srcId="{1837F725-BEC6-48E6-BAF3-50FF17BE2895}" destId="{810BF29B-B841-4C70-97F0-0696F940B583}" srcOrd="0" destOrd="0" presId="urn:microsoft.com/office/officeart/2008/layout/PictureStrips"/>
    <dgm:cxn modelId="{3438CACD-59E9-4DBB-8C9D-CCA29DB2FCAD}" type="presOf" srcId="{A9AFEC61-20BF-46C2-9C25-49D167E98401}" destId="{68C8BF9A-8E83-4C8E-B62F-2A13D3FF0708}" srcOrd="0" destOrd="0" presId="urn:microsoft.com/office/officeart/2008/layout/PictureStrips"/>
    <dgm:cxn modelId="{1AEEEACD-0A40-4A42-A205-9C2DDEE32D62}" srcId="{20DE7806-0FCA-43CD-91C7-3BFD2AB8EAF4}" destId="{7418992B-0F6B-4501-B0D7-46EA34139D33}" srcOrd="2" destOrd="0" parTransId="{A42435C9-1341-4A0D-BA4B-F693A23E2B61}" sibTransId="{53A88A7B-6EBF-45A7-9D57-2DF9703DAA06}"/>
    <dgm:cxn modelId="{31EE36DD-C4D2-48C4-A570-956A4BD1DF3C}" type="presOf" srcId="{0CF3A3AD-A8E3-42A8-8FD0-0FCCDA4A2B53}" destId="{B1377B61-3A6A-48C8-BE2F-F18364FB0346}" srcOrd="0" destOrd="0" presId="urn:microsoft.com/office/officeart/2008/layout/PictureStrips"/>
    <dgm:cxn modelId="{33F694F6-EF23-4C8F-AA4E-6C6320F60348}" srcId="{20DE7806-0FCA-43CD-91C7-3BFD2AB8EAF4}" destId="{314D6020-0953-4288-91E4-56CB45A90329}" srcOrd="7" destOrd="0" parTransId="{8E2FDD61-0C71-468A-A1B1-C2CCA649BEDF}" sibTransId="{516B45F9-3758-4632-A417-6DD131E29232}"/>
    <dgm:cxn modelId="{BEF66108-5476-424E-85C3-F5DB7807CE9B}" type="presParOf" srcId="{9F7841EE-20DA-4E3F-8150-39EE822F8EB8}" destId="{88E20F66-437A-45A8-A5ED-BEC008363097}" srcOrd="0" destOrd="0" presId="urn:microsoft.com/office/officeart/2008/layout/PictureStrips"/>
    <dgm:cxn modelId="{3CC6FFBC-AA5F-4579-B7BF-84258005B756}" type="presParOf" srcId="{88E20F66-437A-45A8-A5ED-BEC008363097}" destId="{68C8BF9A-8E83-4C8E-B62F-2A13D3FF0708}" srcOrd="0" destOrd="0" presId="urn:microsoft.com/office/officeart/2008/layout/PictureStrips"/>
    <dgm:cxn modelId="{AD1E54F1-8EA1-45C7-BC80-CAD7F0425B26}" type="presParOf" srcId="{88E20F66-437A-45A8-A5ED-BEC008363097}" destId="{A70BF305-295B-4694-938D-9B779BA9C4B4}" srcOrd="1" destOrd="0" presId="urn:microsoft.com/office/officeart/2008/layout/PictureStrips"/>
    <dgm:cxn modelId="{B88939CB-DA8C-43B5-8248-DAF2404796B8}" type="presParOf" srcId="{9F7841EE-20DA-4E3F-8150-39EE822F8EB8}" destId="{6D1E51A2-F07F-45D4-BDE1-65B5B89D517F}" srcOrd="1" destOrd="0" presId="urn:microsoft.com/office/officeart/2008/layout/PictureStrips"/>
    <dgm:cxn modelId="{FFB8F912-E4E2-4815-864A-103CC22CD300}" type="presParOf" srcId="{9F7841EE-20DA-4E3F-8150-39EE822F8EB8}" destId="{0CF8D37B-2A21-4BEA-86BD-41032B78F009}" srcOrd="2" destOrd="0" presId="urn:microsoft.com/office/officeart/2008/layout/PictureStrips"/>
    <dgm:cxn modelId="{AD690B3B-FA55-42DB-A1AC-04469A393BCB}" type="presParOf" srcId="{0CF8D37B-2A21-4BEA-86BD-41032B78F009}" destId="{F338F411-124A-40C6-994C-524A134B435F}" srcOrd="0" destOrd="0" presId="urn:microsoft.com/office/officeart/2008/layout/PictureStrips"/>
    <dgm:cxn modelId="{22B733C1-A694-40EF-8341-6754C5999D63}" type="presParOf" srcId="{0CF8D37B-2A21-4BEA-86BD-41032B78F009}" destId="{AC9282C1-1318-4814-B24C-7CFED9BB4B51}" srcOrd="1" destOrd="0" presId="urn:microsoft.com/office/officeart/2008/layout/PictureStrips"/>
    <dgm:cxn modelId="{5C9C5378-66DC-48C3-83BF-BD5FE56E267B}" type="presParOf" srcId="{9F7841EE-20DA-4E3F-8150-39EE822F8EB8}" destId="{4EE4A074-82D3-4E10-B824-1331E0EAD81A}" srcOrd="3" destOrd="0" presId="urn:microsoft.com/office/officeart/2008/layout/PictureStrips"/>
    <dgm:cxn modelId="{527C7554-2B9C-44ED-80FB-F5222BB191B4}" type="presParOf" srcId="{9F7841EE-20DA-4E3F-8150-39EE822F8EB8}" destId="{0ED8AD0C-AE83-4239-8F45-C09213569130}" srcOrd="4" destOrd="0" presId="urn:microsoft.com/office/officeart/2008/layout/PictureStrips"/>
    <dgm:cxn modelId="{FC8B1D15-C289-4E62-870C-622B6DFF7DB9}" type="presParOf" srcId="{0ED8AD0C-AE83-4239-8F45-C09213569130}" destId="{DA2CFD6C-0604-4313-8B02-DD2805DAC2C9}" srcOrd="0" destOrd="0" presId="urn:microsoft.com/office/officeart/2008/layout/PictureStrips"/>
    <dgm:cxn modelId="{FFA07219-D730-4913-A84A-BAD11DE07EF5}" type="presParOf" srcId="{0ED8AD0C-AE83-4239-8F45-C09213569130}" destId="{CFA17453-018F-4831-BE30-F934EF52753E}" srcOrd="1" destOrd="0" presId="urn:microsoft.com/office/officeart/2008/layout/PictureStrips"/>
    <dgm:cxn modelId="{41D5BB69-81FB-4C83-AA1E-A89154EBDCBD}" type="presParOf" srcId="{9F7841EE-20DA-4E3F-8150-39EE822F8EB8}" destId="{E11533C7-44D4-4F96-B6E2-1F03F074A041}" srcOrd="5" destOrd="0" presId="urn:microsoft.com/office/officeart/2008/layout/PictureStrips"/>
    <dgm:cxn modelId="{097B3308-A4C6-43D6-8BC7-3D10D62A0DB1}" type="presParOf" srcId="{9F7841EE-20DA-4E3F-8150-39EE822F8EB8}" destId="{A2273A28-C7FA-4C50-9851-AE0DFF003522}" srcOrd="6" destOrd="0" presId="urn:microsoft.com/office/officeart/2008/layout/PictureStrips"/>
    <dgm:cxn modelId="{E214602A-8CAC-4E27-90F3-5DF1A7CE7D7F}" type="presParOf" srcId="{A2273A28-C7FA-4C50-9851-AE0DFF003522}" destId="{94F2CA0D-07C8-41FC-B402-B8B784514CE9}" srcOrd="0" destOrd="0" presId="urn:microsoft.com/office/officeart/2008/layout/PictureStrips"/>
    <dgm:cxn modelId="{A8DD7A04-CA48-40DC-AA75-1B288AD464B0}" type="presParOf" srcId="{A2273A28-C7FA-4C50-9851-AE0DFF003522}" destId="{015BD114-8F42-4D87-AC11-4059DC4C9462}" srcOrd="1" destOrd="0" presId="urn:microsoft.com/office/officeart/2008/layout/PictureStrips"/>
    <dgm:cxn modelId="{CF1B07B2-949F-4485-8D5C-A61670CFE272}" type="presParOf" srcId="{9F7841EE-20DA-4E3F-8150-39EE822F8EB8}" destId="{421900DE-28B3-4ED1-A932-C58A3A7F0245}" srcOrd="7" destOrd="0" presId="urn:microsoft.com/office/officeart/2008/layout/PictureStrips"/>
    <dgm:cxn modelId="{7BA7FD05-82B9-450E-A38A-0177EFDBA566}" type="presParOf" srcId="{9F7841EE-20DA-4E3F-8150-39EE822F8EB8}" destId="{DD799F25-6A3B-4A34-831B-64BC4AD08B68}" srcOrd="8" destOrd="0" presId="urn:microsoft.com/office/officeart/2008/layout/PictureStrips"/>
    <dgm:cxn modelId="{858D8488-3E80-4181-89CD-A9088462F1BD}" type="presParOf" srcId="{DD799F25-6A3B-4A34-831B-64BC4AD08B68}" destId="{49D00E24-46BC-4459-89CE-0CCBA62875DF}" srcOrd="0" destOrd="0" presId="urn:microsoft.com/office/officeart/2008/layout/PictureStrips"/>
    <dgm:cxn modelId="{11946D59-3C4B-40DC-951B-374A59538213}" type="presParOf" srcId="{DD799F25-6A3B-4A34-831B-64BC4AD08B68}" destId="{76BE6497-86BB-4208-8F69-69D83219E041}" srcOrd="1" destOrd="0" presId="urn:microsoft.com/office/officeart/2008/layout/PictureStrips"/>
    <dgm:cxn modelId="{011220D0-A660-4989-9A58-4D6EFF37CA2D}" type="presParOf" srcId="{9F7841EE-20DA-4E3F-8150-39EE822F8EB8}" destId="{B39FC119-8D43-461F-A008-9FB947BBD21B}" srcOrd="9" destOrd="0" presId="urn:microsoft.com/office/officeart/2008/layout/PictureStrips"/>
    <dgm:cxn modelId="{3DA70505-5269-4661-9B55-BA8BA939BCD9}" type="presParOf" srcId="{9F7841EE-20DA-4E3F-8150-39EE822F8EB8}" destId="{B1B88D04-A9F1-45D4-ACC9-3DA1B12FFC10}" srcOrd="10" destOrd="0" presId="urn:microsoft.com/office/officeart/2008/layout/PictureStrips"/>
    <dgm:cxn modelId="{B95ACBFA-F07A-4571-9CEF-85BA6D7A266F}" type="presParOf" srcId="{B1B88D04-A9F1-45D4-ACC9-3DA1B12FFC10}" destId="{B1377B61-3A6A-48C8-BE2F-F18364FB0346}" srcOrd="0" destOrd="0" presId="urn:microsoft.com/office/officeart/2008/layout/PictureStrips"/>
    <dgm:cxn modelId="{860E6201-EE23-4F1C-A2E2-B8C68694F711}" type="presParOf" srcId="{B1B88D04-A9F1-45D4-ACC9-3DA1B12FFC10}" destId="{B9468FB5-99AC-40BF-9B40-66616BB4A1F4}" srcOrd="1" destOrd="0" presId="urn:microsoft.com/office/officeart/2008/layout/PictureStrips"/>
    <dgm:cxn modelId="{8F489A57-9DE8-4706-9723-17A9A8CF0097}" type="presParOf" srcId="{9F7841EE-20DA-4E3F-8150-39EE822F8EB8}" destId="{DACA574B-40B9-4C5E-86D8-D20C01391801}" srcOrd="11" destOrd="0" presId="urn:microsoft.com/office/officeart/2008/layout/PictureStrips"/>
    <dgm:cxn modelId="{9AF35DD6-4235-4231-8065-30B3C3C3E392}" type="presParOf" srcId="{9F7841EE-20DA-4E3F-8150-39EE822F8EB8}" destId="{276973E6-3B05-41EE-A116-5745A8DCA432}" srcOrd="12" destOrd="0" presId="urn:microsoft.com/office/officeart/2008/layout/PictureStrips"/>
    <dgm:cxn modelId="{2900EFD7-C823-4384-A983-CBAB9C3724D5}" type="presParOf" srcId="{276973E6-3B05-41EE-A116-5745A8DCA432}" destId="{810BF29B-B841-4C70-97F0-0696F940B583}" srcOrd="0" destOrd="0" presId="urn:microsoft.com/office/officeart/2008/layout/PictureStrips"/>
    <dgm:cxn modelId="{2060ED3A-6BAD-454B-A5C1-756D1EDD5514}" type="presParOf" srcId="{276973E6-3B05-41EE-A116-5745A8DCA432}" destId="{DAB9B54C-70DF-47CC-976C-3D3353F45401}" srcOrd="1" destOrd="0" presId="urn:microsoft.com/office/officeart/2008/layout/PictureStrips"/>
    <dgm:cxn modelId="{15F7264B-8710-49F3-A70E-EE4CD25B3DAD}" type="presParOf" srcId="{9F7841EE-20DA-4E3F-8150-39EE822F8EB8}" destId="{509D3B46-E4EB-48C5-A6C7-A409DFE9697F}" srcOrd="13" destOrd="0" presId="urn:microsoft.com/office/officeart/2008/layout/PictureStrips"/>
    <dgm:cxn modelId="{A01A4F3C-8317-42FD-9332-C4EA1AA6E1EB}" type="presParOf" srcId="{9F7841EE-20DA-4E3F-8150-39EE822F8EB8}" destId="{8CDF839C-9471-43FB-A9D6-9040F6257E17}" srcOrd="14" destOrd="0" presId="urn:microsoft.com/office/officeart/2008/layout/PictureStrips"/>
    <dgm:cxn modelId="{CD2B0A75-7644-45A8-98CD-7E18109B85A7}" type="presParOf" srcId="{8CDF839C-9471-43FB-A9D6-9040F6257E17}" destId="{2F50F30D-D034-4C79-8BD6-555C4019185A}" srcOrd="0" destOrd="0" presId="urn:microsoft.com/office/officeart/2008/layout/PictureStrips"/>
    <dgm:cxn modelId="{9DCBC45F-A894-4658-8BBB-F75743BF9DA7}" type="presParOf" srcId="{8CDF839C-9471-43FB-A9D6-9040F6257E17}" destId="{511C9F96-A571-44D8-88EC-26C17FD6DFD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DECDC3-B493-4C45-848F-ABA8B75F4C14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1B781378-D0A2-4802-958F-A9EEEA0CA9C9}">
      <dgm:prSet phldrT="[Texto]"/>
      <dgm:spPr/>
      <dgm:t>
        <a:bodyPr/>
        <a:lstStyle/>
        <a:p>
          <a:r>
            <a:rPr lang="pt-BR" b="1" i="0" u="none" strike="noStrike" baseline="0">
              <a:latin typeface="Segoe UI Black" panose="020B0A02040204020203" pitchFamily="34" charset="0"/>
              <a:ea typeface="Segoe UI Black" panose="020B0A02040204020203" pitchFamily="34" charset="0"/>
            </a:rPr>
            <a:t>Tábuas Atuariais de Sobrevivência e Mortalidade</a:t>
          </a:r>
          <a:endParaRPr lang="pt-BR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50EE600D-45CB-44A4-8A26-359986B0BB14}" type="parTrans" cxnId="{C6E91A67-BED7-421F-B490-CD41E4DE8E66}">
      <dgm:prSet/>
      <dgm:spPr/>
      <dgm:t>
        <a:bodyPr/>
        <a:lstStyle/>
        <a:p>
          <a:endParaRPr lang="pt-BR"/>
        </a:p>
      </dgm:t>
    </dgm:pt>
    <dgm:pt modelId="{D15DB40C-39AC-409C-BBF6-E2D2207CA4FB}" type="sibTrans" cxnId="{C6E91A67-BED7-421F-B490-CD41E4DE8E66}">
      <dgm:prSet/>
      <dgm:spPr/>
      <dgm:t>
        <a:bodyPr/>
        <a:lstStyle/>
        <a:p>
          <a:endParaRPr lang="pt-BR"/>
        </a:p>
      </dgm:t>
    </dgm:pt>
    <dgm:pt modelId="{1EE4B136-0B7D-4C7D-8F40-3016E1D6D336}">
      <dgm:prSet phldrT="[Texto]"/>
      <dgm:spPr/>
      <dgm:t>
        <a:bodyPr/>
        <a:lstStyle/>
        <a:p>
          <a:r>
            <a:rPr lang="pt-BR" b="0" i="0" u="none" strike="noStrike" baseline="0">
              <a:latin typeface="+mn-lt"/>
            </a:rPr>
            <a:t>estimam as probabilidades de ocorrência de eventos relacionados a um certo grupo de pessoas (coortes), como por exemplo: sobrevivência, mortalidade, invalidez, morbidade, etc.</a:t>
          </a:r>
          <a:endParaRPr lang="pt-BR">
            <a:latin typeface="+mn-lt"/>
          </a:endParaRPr>
        </a:p>
      </dgm:t>
    </dgm:pt>
    <dgm:pt modelId="{633E9972-7612-408C-AC8F-F74B2CD0FCDB}" type="parTrans" cxnId="{983C1FF4-054B-4FF8-96D8-8E0EAD11F153}">
      <dgm:prSet/>
      <dgm:spPr/>
      <dgm:t>
        <a:bodyPr/>
        <a:lstStyle/>
        <a:p>
          <a:endParaRPr lang="pt-BR"/>
        </a:p>
      </dgm:t>
    </dgm:pt>
    <dgm:pt modelId="{8D3CF988-2AFD-41C0-AE99-D992DE866A80}" type="sibTrans" cxnId="{983C1FF4-054B-4FF8-96D8-8E0EAD11F153}">
      <dgm:prSet/>
      <dgm:spPr/>
      <dgm:t>
        <a:bodyPr/>
        <a:lstStyle/>
        <a:p>
          <a:endParaRPr lang="pt-BR"/>
        </a:p>
      </dgm:t>
    </dgm:pt>
    <dgm:pt modelId="{89A1A274-4D87-49C1-8316-56B02245D21C}">
      <dgm:prSet phldrT="[Texto]"/>
      <dgm:spPr/>
      <dgm:t>
        <a:bodyPr/>
        <a:lstStyle/>
        <a:p>
          <a:pPr marL="0" lvl="0" indent="0" defTabSz="1066800">
            <a:spcBef>
              <a:spcPct val="0"/>
            </a:spcBef>
            <a:spcAft>
              <a:spcPct val="35000"/>
            </a:spcAft>
            <a:buNone/>
          </a:pPr>
          <a:r>
            <a:rPr lang="pt-BR" b="1" i="0" u="none" strike="noStrike" kern="1200" baseline="0">
              <a:latin typeface="Segoe UI Black" panose="020B0A02040204020203" pitchFamily="34" charset="0"/>
              <a:ea typeface="Segoe UI Black" panose="020B0A02040204020203" pitchFamily="34" charset="0"/>
              <a:cs typeface="+mn-cs"/>
            </a:rPr>
            <a:t>Taxa Atuarial de Juros</a:t>
          </a:r>
        </a:p>
      </dgm:t>
    </dgm:pt>
    <dgm:pt modelId="{2ECE167B-64BA-461C-B5E6-103679C26B1D}" type="parTrans" cxnId="{1681B6B3-C35C-4A57-878E-76FF63DA38E0}">
      <dgm:prSet/>
      <dgm:spPr/>
      <dgm:t>
        <a:bodyPr/>
        <a:lstStyle/>
        <a:p>
          <a:endParaRPr lang="pt-BR"/>
        </a:p>
      </dgm:t>
    </dgm:pt>
    <dgm:pt modelId="{92959B01-EC94-4619-AD81-2D02872CC11D}" type="sibTrans" cxnId="{1681B6B3-C35C-4A57-878E-76FF63DA38E0}">
      <dgm:prSet/>
      <dgm:spPr/>
      <dgm:t>
        <a:bodyPr/>
        <a:lstStyle/>
        <a:p>
          <a:endParaRPr lang="pt-BR"/>
        </a:p>
      </dgm:t>
    </dgm:pt>
    <dgm:pt modelId="{E0239E72-ADA1-4465-B781-45521AC40AD5}">
      <dgm:prSet phldrT="[Texto]"/>
      <dgm:spPr/>
      <dgm:t>
        <a:bodyPr/>
        <a:lstStyle/>
        <a:p>
          <a:r>
            <a:rPr lang="pt-BR">
              <a:latin typeface="+mn-lt"/>
            </a:rPr>
            <a:t>é definida de acordo com</a:t>
          </a:r>
          <a:r>
            <a:rPr lang="pt-BR" b="0" i="0" u="none" strike="noStrike" baseline="0">
              <a:latin typeface="+mn-lt"/>
            </a:rPr>
            <a:t> a Duração do Passivo do RPPS</a:t>
          </a:r>
          <a:r>
            <a:rPr lang="pt-BR" b="0" i="0" u="none" strike="noStrike" baseline="0">
              <a:latin typeface="+mj-lt"/>
            </a:rPr>
            <a:t>.</a:t>
          </a:r>
          <a:endParaRPr lang="pt-BR">
            <a:latin typeface="+mj-lt"/>
          </a:endParaRPr>
        </a:p>
      </dgm:t>
    </dgm:pt>
    <dgm:pt modelId="{662F0F0E-358B-456E-8A6F-EF5DE85A23EB}" type="parTrans" cxnId="{8941E87D-66BA-4175-8E0D-0D416934783D}">
      <dgm:prSet/>
      <dgm:spPr/>
      <dgm:t>
        <a:bodyPr/>
        <a:lstStyle/>
        <a:p>
          <a:endParaRPr lang="pt-BR"/>
        </a:p>
      </dgm:t>
    </dgm:pt>
    <dgm:pt modelId="{553193B7-5CEC-46A7-B832-A8B8FBF6A8D9}" type="sibTrans" cxnId="{8941E87D-66BA-4175-8E0D-0D416934783D}">
      <dgm:prSet/>
      <dgm:spPr/>
      <dgm:t>
        <a:bodyPr/>
        <a:lstStyle/>
        <a:p>
          <a:endParaRPr lang="pt-BR"/>
        </a:p>
      </dgm:t>
    </dgm:pt>
    <dgm:pt modelId="{DD9782AC-C519-4B54-8560-8F9A5FD206F9}">
      <dgm:prSet phldrT="[Texto]"/>
      <dgm:spPr/>
      <dgm:t>
        <a:bodyPr/>
        <a:lstStyle/>
        <a:p>
          <a:r>
            <a:rPr lang="pt-BR"/>
            <a:t>determina o crescimento dos salários dos participantes ano a ano.</a:t>
          </a:r>
        </a:p>
      </dgm:t>
    </dgm:pt>
    <dgm:pt modelId="{DB920CD3-F187-420C-A8BD-FD6CD4A6342B}" type="sibTrans" cxnId="{491C7752-557C-4712-B768-0CDE7AFC61A4}">
      <dgm:prSet/>
      <dgm:spPr/>
      <dgm:t>
        <a:bodyPr/>
        <a:lstStyle/>
        <a:p>
          <a:endParaRPr lang="pt-BR"/>
        </a:p>
      </dgm:t>
    </dgm:pt>
    <dgm:pt modelId="{68E94B96-E857-4671-98D4-07982580DFA7}" type="parTrans" cxnId="{491C7752-557C-4712-B768-0CDE7AFC61A4}">
      <dgm:prSet/>
      <dgm:spPr/>
      <dgm:t>
        <a:bodyPr/>
        <a:lstStyle/>
        <a:p>
          <a:endParaRPr lang="pt-BR"/>
        </a:p>
      </dgm:t>
    </dgm:pt>
    <dgm:pt modelId="{4942DDC0-C063-428A-8568-97666A318B5A}">
      <dgm:prSet phldrT="[Texto]"/>
      <dgm:spPr/>
      <dgm:t>
        <a:bodyPr/>
        <a:lstStyle/>
        <a:p>
          <a:pPr marL="0" lvl="0" indent="0" defTabSz="1066800">
            <a:spcBef>
              <a:spcPct val="0"/>
            </a:spcBef>
            <a:spcAft>
              <a:spcPct val="35000"/>
            </a:spcAft>
            <a:buNone/>
          </a:pPr>
          <a:r>
            <a:rPr lang="pt-BR" b="1" i="0" u="none" strike="noStrike" kern="1200" baseline="0">
              <a:latin typeface="Segoe UI Black" panose="020B0A02040204020203" pitchFamily="34" charset="0"/>
              <a:ea typeface="Segoe UI Black" panose="020B0A02040204020203" pitchFamily="34" charset="0"/>
              <a:cs typeface="+mn-cs"/>
            </a:rPr>
            <a:t>Crescimento Real dos Salários</a:t>
          </a:r>
        </a:p>
      </dgm:t>
    </dgm:pt>
    <dgm:pt modelId="{C2D8DEB0-8A63-4F7F-A9AD-7F89840AEE27}" type="sibTrans" cxnId="{4D140AAE-4DEA-46D5-9CFE-5808D33DDA64}">
      <dgm:prSet/>
      <dgm:spPr/>
      <dgm:t>
        <a:bodyPr/>
        <a:lstStyle/>
        <a:p>
          <a:endParaRPr lang="pt-BR"/>
        </a:p>
      </dgm:t>
    </dgm:pt>
    <dgm:pt modelId="{680A451E-FBE3-42C9-9FF2-7F73A1545FB8}" type="parTrans" cxnId="{4D140AAE-4DEA-46D5-9CFE-5808D33DDA64}">
      <dgm:prSet/>
      <dgm:spPr/>
      <dgm:t>
        <a:bodyPr/>
        <a:lstStyle/>
        <a:p>
          <a:endParaRPr lang="pt-BR"/>
        </a:p>
      </dgm:t>
    </dgm:pt>
    <dgm:pt modelId="{9FD7C8FF-18F5-4199-8CDF-61B9CDCA416F}" type="pres">
      <dgm:prSet presAssocID="{6EDECDC3-B493-4C45-848F-ABA8B75F4C14}" presName="Name0" presStyleCnt="0">
        <dgm:presLayoutVars>
          <dgm:dir/>
          <dgm:animLvl val="lvl"/>
          <dgm:resizeHandles val="exact"/>
        </dgm:presLayoutVars>
      </dgm:prSet>
      <dgm:spPr/>
    </dgm:pt>
    <dgm:pt modelId="{89DD0845-4B0F-4E2D-8873-4C3FC7EF8DB1}" type="pres">
      <dgm:prSet presAssocID="{1B781378-D0A2-4802-958F-A9EEEA0CA9C9}" presName="linNode" presStyleCnt="0"/>
      <dgm:spPr/>
    </dgm:pt>
    <dgm:pt modelId="{651A731C-2106-43B5-8B47-7DAFC5403AFF}" type="pres">
      <dgm:prSet presAssocID="{1B781378-D0A2-4802-958F-A9EEEA0CA9C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F522AE7-F54A-4909-A980-9169F4D3E9C5}" type="pres">
      <dgm:prSet presAssocID="{1B781378-D0A2-4802-958F-A9EEEA0CA9C9}" presName="descendantText" presStyleLbl="alignAccFollowNode1" presStyleIdx="0" presStyleCnt="3">
        <dgm:presLayoutVars>
          <dgm:bulletEnabled val="1"/>
        </dgm:presLayoutVars>
      </dgm:prSet>
      <dgm:spPr/>
    </dgm:pt>
    <dgm:pt modelId="{5D8A4CE1-3AE2-4DE9-84C3-0325238EA069}" type="pres">
      <dgm:prSet presAssocID="{D15DB40C-39AC-409C-BBF6-E2D2207CA4FB}" presName="sp" presStyleCnt="0"/>
      <dgm:spPr/>
    </dgm:pt>
    <dgm:pt modelId="{C3CF8722-B7A6-4DD3-AED6-45A786727A8C}" type="pres">
      <dgm:prSet presAssocID="{89A1A274-4D87-49C1-8316-56B02245D21C}" presName="linNode" presStyleCnt="0"/>
      <dgm:spPr/>
    </dgm:pt>
    <dgm:pt modelId="{50FDFB5B-C8FA-42C5-AD96-9D1B77C59109}" type="pres">
      <dgm:prSet presAssocID="{89A1A274-4D87-49C1-8316-56B02245D21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4011766-372C-4D50-B6B2-40C136B809D9}" type="pres">
      <dgm:prSet presAssocID="{89A1A274-4D87-49C1-8316-56B02245D21C}" presName="descendantText" presStyleLbl="alignAccFollowNode1" presStyleIdx="1" presStyleCnt="3">
        <dgm:presLayoutVars>
          <dgm:bulletEnabled val="1"/>
        </dgm:presLayoutVars>
      </dgm:prSet>
      <dgm:spPr/>
    </dgm:pt>
    <dgm:pt modelId="{68824DC0-89B1-4611-8DEF-97E46AF1F931}" type="pres">
      <dgm:prSet presAssocID="{92959B01-EC94-4619-AD81-2D02872CC11D}" presName="sp" presStyleCnt="0"/>
      <dgm:spPr/>
    </dgm:pt>
    <dgm:pt modelId="{2A4F029D-9799-4D3D-90FE-BCB2A69F6974}" type="pres">
      <dgm:prSet presAssocID="{4942DDC0-C063-428A-8568-97666A318B5A}" presName="linNode" presStyleCnt="0"/>
      <dgm:spPr/>
    </dgm:pt>
    <dgm:pt modelId="{2F577776-41A8-4688-A123-21DC637B9496}" type="pres">
      <dgm:prSet presAssocID="{4942DDC0-C063-428A-8568-97666A318B5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282F838-792D-481B-BF96-BE1686734D0C}" type="pres">
      <dgm:prSet presAssocID="{4942DDC0-C063-428A-8568-97666A318B5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15C8315-4EA3-462D-92A5-9221FCEEBDBC}" type="presOf" srcId="{1EE4B136-0B7D-4C7D-8F40-3016E1D6D336}" destId="{4F522AE7-F54A-4909-A980-9169F4D3E9C5}" srcOrd="0" destOrd="0" presId="urn:microsoft.com/office/officeart/2005/8/layout/vList5"/>
    <dgm:cxn modelId="{C6E91A67-BED7-421F-B490-CD41E4DE8E66}" srcId="{6EDECDC3-B493-4C45-848F-ABA8B75F4C14}" destId="{1B781378-D0A2-4802-958F-A9EEEA0CA9C9}" srcOrd="0" destOrd="0" parTransId="{50EE600D-45CB-44A4-8A26-359986B0BB14}" sibTransId="{D15DB40C-39AC-409C-BBF6-E2D2207CA4FB}"/>
    <dgm:cxn modelId="{491C7752-557C-4712-B768-0CDE7AFC61A4}" srcId="{4942DDC0-C063-428A-8568-97666A318B5A}" destId="{DD9782AC-C519-4B54-8560-8F9A5FD206F9}" srcOrd="0" destOrd="0" parTransId="{68E94B96-E857-4671-98D4-07982580DFA7}" sibTransId="{DB920CD3-F187-420C-A8BD-FD6CD4A6342B}"/>
    <dgm:cxn modelId="{D8E77872-A217-4E6A-8DB9-F98107A3B838}" type="presOf" srcId="{E0239E72-ADA1-4465-B781-45521AC40AD5}" destId="{14011766-372C-4D50-B6B2-40C136B809D9}" srcOrd="0" destOrd="0" presId="urn:microsoft.com/office/officeart/2005/8/layout/vList5"/>
    <dgm:cxn modelId="{8941E87D-66BA-4175-8E0D-0D416934783D}" srcId="{89A1A274-4D87-49C1-8316-56B02245D21C}" destId="{E0239E72-ADA1-4465-B781-45521AC40AD5}" srcOrd="0" destOrd="0" parTransId="{662F0F0E-358B-456E-8A6F-EF5DE85A23EB}" sibTransId="{553193B7-5CEC-46A7-B832-A8B8FBF6A8D9}"/>
    <dgm:cxn modelId="{2A272F7F-809B-4150-B42A-6C968594781B}" type="presOf" srcId="{DD9782AC-C519-4B54-8560-8F9A5FD206F9}" destId="{6282F838-792D-481B-BF96-BE1686734D0C}" srcOrd="0" destOrd="0" presId="urn:microsoft.com/office/officeart/2005/8/layout/vList5"/>
    <dgm:cxn modelId="{E5B51D94-5A2F-4CBB-BE94-76E13921A431}" type="presOf" srcId="{6EDECDC3-B493-4C45-848F-ABA8B75F4C14}" destId="{9FD7C8FF-18F5-4199-8CDF-61B9CDCA416F}" srcOrd="0" destOrd="0" presId="urn:microsoft.com/office/officeart/2005/8/layout/vList5"/>
    <dgm:cxn modelId="{41ECBD9F-8073-4B07-9CC6-0553243D57D8}" type="presOf" srcId="{1B781378-D0A2-4802-958F-A9EEEA0CA9C9}" destId="{651A731C-2106-43B5-8B47-7DAFC5403AFF}" srcOrd="0" destOrd="0" presId="urn:microsoft.com/office/officeart/2005/8/layout/vList5"/>
    <dgm:cxn modelId="{A6AFC0AD-55B2-4CC3-924A-28D0E9B40860}" type="presOf" srcId="{4942DDC0-C063-428A-8568-97666A318B5A}" destId="{2F577776-41A8-4688-A123-21DC637B9496}" srcOrd="0" destOrd="0" presId="urn:microsoft.com/office/officeart/2005/8/layout/vList5"/>
    <dgm:cxn modelId="{4D140AAE-4DEA-46D5-9CFE-5808D33DDA64}" srcId="{6EDECDC3-B493-4C45-848F-ABA8B75F4C14}" destId="{4942DDC0-C063-428A-8568-97666A318B5A}" srcOrd="2" destOrd="0" parTransId="{680A451E-FBE3-42C9-9FF2-7F73A1545FB8}" sibTransId="{C2D8DEB0-8A63-4F7F-A9AD-7F89840AEE27}"/>
    <dgm:cxn modelId="{1681B6B3-C35C-4A57-878E-76FF63DA38E0}" srcId="{6EDECDC3-B493-4C45-848F-ABA8B75F4C14}" destId="{89A1A274-4D87-49C1-8316-56B02245D21C}" srcOrd="1" destOrd="0" parTransId="{2ECE167B-64BA-461C-B5E6-103679C26B1D}" sibTransId="{92959B01-EC94-4619-AD81-2D02872CC11D}"/>
    <dgm:cxn modelId="{983C1FF4-054B-4FF8-96D8-8E0EAD11F153}" srcId="{1B781378-D0A2-4802-958F-A9EEEA0CA9C9}" destId="{1EE4B136-0B7D-4C7D-8F40-3016E1D6D336}" srcOrd="0" destOrd="0" parTransId="{633E9972-7612-408C-AC8F-F74B2CD0FCDB}" sibTransId="{8D3CF988-2AFD-41C0-AE99-D992DE866A80}"/>
    <dgm:cxn modelId="{26EA71FD-93B6-4B2E-B6A1-FFA9140DA502}" type="presOf" srcId="{89A1A274-4D87-49C1-8316-56B02245D21C}" destId="{50FDFB5B-C8FA-42C5-AD96-9D1B77C59109}" srcOrd="0" destOrd="0" presId="urn:microsoft.com/office/officeart/2005/8/layout/vList5"/>
    <dgm:cxn modelId="{ADB415AB-FE83-4977-B362-D6D53461397C}" type="presParOf" srcId="{9FD7C8FF-18F5-4199-8CDF-61B9CDCA416F}" destId="{89DD0845-4B0F-4E2D-8873-4C3FC7EF8DB1}" srcOrd="0" destOrd="0" presId="urn:microsoft.com/office/officeart/2005/8/layout/vList5"/>
    <dgm:cxn modelId="{D5FE2F34-2564-4D5A-8D80-F45E680847BF}" type="presParOf" srcId="{89DD0845-4B0F-4E2D-8873-4C3FC7EF8DB1}" destId="{651A731C-2106-43B5-8B47-7DAFC5403AFF}" srcOrd="0" destOrd="0" presId="urn:microsoft.com/office/officeart/2005/8/layout/vList5"/>
    <dgm:cxn modelId="{2DC4F46B-0E49-455E-9020-56AEC09DD6F4}" type="presParOf" srcId="{89DD0845-4B0F-4E2D-8873-4C3FC7EF8DB1}" destId="{4F522AE7-F54A-4909-A980-9169F4D3E9C5}" srcOrd="1" destOrd="0" presId="urn:microsoft.com/office/officeart/2005/8/layout/vList5"/>
    <dgm:cxn modelId="{0C2DD1D7-4BA5-4EF4-AB75-AE8F1642290C}" type="presParOf" srcId="{9FD7C8FF-18F5-4199-8CDF-61B9CDCA416F}" destId="{5D8A4CE1-3AE2-4DE9-84C3-0325238EA069}" srcOrd="1" destOrd="0" presId="urn:microsoft.com/office/officeart/2005/8/layout/vList5"/>
    <dgm:cxn modelId="{E7453408-3000-4DA2-A75D-5EFED36F09BB}" type="presParOf" srcId="{9FD7C8FF-18F5-4199-8CDF-61B9CDCA416F}" destId="{C3CF8722-B7A6-4DD3-AED6-45A786727A8C}" srcOrd="2" destOrd="0" presId="urn:microsoft.com/office/officeart/2005/8/layout/vList5"/>
    <dgm:cxn modelId="{30F03E6C-A8D8-4637-A1BE-AE79730184A6}" type="presParOf" srcId="{C3CF8722-B7A6-4DD3-AED6-45A786727A8C}" destId="{50FDFB5B-C8FA-42C5-AD96-9D1B77C59109}" srcOrd="0" destOrd="0" presId="urn:microsoft.com/office/officeart/2005/8/layout/vList5"/>
    <dgm:cxn modelId="{73211605-BF7C-4FA3-BCB6-9080499995BC}" type="presParOf" srcId="{C3CF8722-B7A6-4DD3-AED6-45A786727A8C}" destId="{14011766-372C-4D50-B6B2-40C136B809D9}" srcOrd="1" destOrd="0" presId="urn:microsoft.com/office/officeart/2005/8/layout/vList5"/>
    <dgm:cxn modelId="{F24D5306-B943-4D61-9DEE-0E324C9E89B5}" type="presParOf" srcId="{9FD7C8FF-18F5-4199-8CDF-61B9CDCA416F}" destId="{68824DC0-89B1-4611-8DEF-97E46AF1F931}" srcOrd="3" destOrd="0" presId="urn:microsoft.com/office/officeart/2005/8/layout/vList5"/>
    <dgm:cxn modelId="{0A89116C-3C9C-4482-97FA-83280EE4BCDF}" type="presParOf" srcId="{9FD7C8FF-18F5-4199-8CDF-61B9CDCA416F}" destId="{2A4F029D-9799-4D3D-90FE-BCB2A69F6974}" srcOrd="4" destOrd="0" presId="urn:microsoft.com/office/officeart/2005/8/layout/vList5"/>
    <dgm:cxn modelId="{D7312048-68B2-446E-A692-86D502B8AC16}" type="presParOf" srcId="{2A4F029D-9799-4D3D-90FE-BCB2A69F6974}" destId="{2F577776-41A8-4688-A123-21DC637B9496}" srcOrd="0" destOrd="0" presId="urn:microsoft.com/office/officeart/2005/8/layout/vList5"/>
    <dgm:cxn modelId="{14096F8A-DB2B-4E5E-893E-F233A4946787}" type="presParOf" srcId="{2A4F029D-9799-4D3D-90FE-BCB2A69F6974}" destId="{6282F838-792D-481B-BF96-BE1686734D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2513AF-4655-4BC9-B18C-23FD304EE2C8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864A2FF7-9C59-404D-B6FE-E5D5CA359EA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Equilíbrio Financeiro: </a:t>
          </a:r>
          <a:r>
            <a:rPr lang="pt-BR" b="0">
              <a:effectLst/>
            </a:rPr>
            <a:t>garantia de equivalência entre as receitas auferidas e as obrigações do RPPS em cada exercício financeiro. </a:t>
          </a:r>
        </a:p>
      </dgm:t>
    </dgm:pt>
    <dgm:pt modelId="{F57C2E6D-9ABD-48E8-B482-4527314AC76E}" type="parTrans" cxnId="{49656F26-8774-4704-B4CB-638777E29205}">
      <dgm:prSet/>
      <dgm:spPr/>
      <dgm:t>
        <a:bodyPr/>
        <a:lstStyle/>
        <a:p>
          <a:endParaRPr lang="pt-BR"/>
        </a:p>
      </dgm:t>
    </dgm:pt>
    <dgm:pt modelId="{E1E56B37-BED6-4A4F-8A4B-5CE8B9E76B68}" type="sibTrans" cxnId="{49656F26-8774-4704-B4CB-638777E29205}">
      <dgm:prSet/>
      <dgm:spPr/>
      <dgm:t>
        <a:bodyPr/>
        <a:lstStyle/>
        <a:p>
          <a:endParaRPr lang="pt-BR"/>
        </a:p>
      </dgm:t>
    </dgm:pt>
    <dgm:pt modelId="{DA3FE384-0EAD-45C8-9C7B-0A8E001B414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Equilíbrio Atuarial: </a:t>
          </a:r>
          <a:r>
            <a:rPr lang="pt-BR">
              <a:effectLst/>
            </a:rPr>
            <a:t>garantia de equivalência, a valor presente, entre o fluxo das receitas estimadas e das obrigações projetadas, apuradas atuarialmente, a longo prazo.</a:t>
          </a:r>
        </a:p>
      </dgm:t>
    </dgm:pt>
    <dgm:pt modelId="{B39EE2AC-EBA8-44DA-9709-C943B3176F1C}" type="parTrans" cxnId="{A6D0D258-6377-4E75-B62F-08DDBCB6158B}">
      <dgm:prSet/>
      <dgm:spPr/>
      <dgm:t>
        <a:bodyPr/>
        <a:lstStyle/>
        <a:p>
          <a:endParaRPr lang="pt-BR"/>
        </a:p>
      </dgm:t>
    </dgm:pt>
    <dgm:pt modelId="{C35B6898-963F-4B92-BD2D-B3B15EFDB9DA}" type="sibTrans" cxnId="{A6D0D258-6377-4E75-B62F-08DDBCB6158B}">
      <dgm:prSet/>
      <dgm:spPr/>
      <dgm:t>
        <a:bodyPr/>
        <a:lstStyle/>
        <a:p>
          <a:endParaRPr lang="pt-BR"/>
        </a:p>
      </dgm:t>
    </dgm:pt>
    <dgm:pt modelId="{E9544E0D-1EB7-4D58-8D53-D0BCF6FF30BD}" type="pres">
      <dgm:prSet presAssocID="{422513AF-4655-4BC9-B18C-23FD304EE2C8}" presName="root" presStyleCnt="0">
        <dgm:presLayoutVars>
          <dgm:dir/>
          <dgm:resizeHandles val="exact"/>
        </dgm:presLayoutVars>
      </dgm:prSet>
      <dgm:spPr/>
    </dgm:pt>
    <dgm:pt modelId="{9A9EF7AE-B0FA-4482-A629-BF4075A4E2E8}" type="pres">
      <dgm:prSet presAssocID="{864A2FF7-9C59-404D-B6FE-E5D5CA359EAB}" presName="compNode" presStyleCnt="0"/>
      <dgm:spPr/>
    </dgm:pt>
    <dgm:pt modelId="{9E8D37BF-DA28-4B67-A0A6-885D6D79AC31}" type="pres">
      <dgm:prSet presAssocID="{864A2FF7-9C59-404D-B6FE-E5D5CA359EAB}" presName="bgRect" presStyleLbl="bgShp" presStyleIdx="0" presStyleCnt="2"/>
      <dgm:spPr/>
    </dgm:pt>
    <dgm:pt modelId="{89E613B3-1543-4A19-8C3E-F31BA6086CA3}" type="pres">
      <dgm:prSet presAssocID="{864A2FF7-9C59-404D-B6FE-E5D5CA359EA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BE0CE3A3-B65E-42D8-8AE7-3FFCDD3C128B}" type="pres">
      <dgm:prSet presAssocID="{864A2FF7-9C59-404D-B6FE-E5D5CA359EAB}" presName="spaceRect" presStyleCnt="0"/>
      <dgm:spPr/>
    </dgm:pt>
    <dgm:pt modelId="{593F286D-6865-4BC1-A8A2-1DB42ADBA442}" type="pres">
      <dgm:prSet presAssocID="{864A2FF7-9C59-404D-B6FE-E5D5CA359EAB}" presName="parTx" presStyleLbl="revTx" presStyleIdx="0" presStyleCnt="2">
        <dgm:presLayoutVars>
          <dgm:chMax val="0"/>
          <dgm:chPref val="0"/>
        </dgm:presLayoutVars>
      </dgm:prSet>
      <dgm:spPr/>
    </dgm:pt>
    <dgm:pt modelId="{2FBB6288-506F-439F-9317-3A87F170ED87}" type="pres">
      <dgm:prSet presAssocID="{E1E56B37-BED6-4A4F-8A4B-5CE8B9E76B68}" presName="sibTrans" presStyleCnt="0"/>
      <dgm:spPr/>
    </dgm:pt>
    <dgm:pt modelId="{2819C338-B2EC-48CC-B481-F6953EDEA4B1}" type="pres">
      <dgm:prSet presAssocID="{DA3FE384-0EAD-45C8-9C7B-0A8E001B4149}" presName="compNode" presStyleCnt="0"/>
      <dgm:spPr/>
    </dgm:pt>
    <dgm:pt modelId="{856AA094-B352-4BC9-AA2C-77781179247B}" type="pres">
      <dgm:prSet presAssocID="{DA3FE384-0EAD-45C8-9C7B-0A8E001B4149}" presName="bgRect" presStyleLbl="bgShp" presStyleIdx="1" presStyleCnt="2"/>
      <dgm:spPr/>
    </dgm:pt>
    <dgm:pt modelId="{5778C24E-F184-423D-8583-72D6EF48499B}" type="pres">
      <dgm:prSet presAssocID="{DA3FE384-0EAD-45C8-9C7B-0A8E001B4149}" presName="iconRect" presStyleLbl="node1" presStyleIdx="1" presStyleCnt="2" custScaleX="65872" custScaleY="44646" custLinFactX="400000" custLinFactY="-194344" custLinFactNeighborX="477661" custLinFactNeighborY="-200000"/>
      <dgm:spPr>
        <a:solidFill>
          <a:schemeClr val="bg1"/>
        </a:solidFill>
      </dgm:spPr>
      <dgm:extLst>
        <a:ext uri="{E40237B7-FDA0-4F09-8148-C483321AD2D9}">
          <dgm14:cNvPr xmlns:dgm14="http://schemas.microsoft.com/office/drawing/2010/diagram" id="0" name="" descr="Ampulheta 60% com preenchimento sólido"/>
        </a:ext>
      </dgm:extLst>
    </dgm:pt>
    <dgm:pt modelId="{5F2BEE77-86F9-4BF1-8BBE-3A56FCB0ACAE}" type="pres">
      <dgm:prSet presAssocID="{DA3FE384-0EAD-45C8-9C7B-0A8E001B4149}" presName="spaceRect" presStyleCnt="0"/>
      <dgm:spPr/>
    </dgm:pt>
    <dgm:pt modelId="{865EC910-9EB6-4556-B9B3-FF71DDEB2102}" type="pres">
      <dgm:prSet presAssocID="{DA3FE384-0EAD-45C8-9C7B-0A8E001B414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9656F26-8774-4704-B4CB-638777E29205}" srcId="{422513AF-4655-4BC9-B18C-23FD304EE2C8}" destId="{864A2FF7-9C59-404D-B6FE-E5D5CA359EAB}" srcOrd="0" destOrd="0" parTransId="{F57C2E6D-9ABD-48E8-B482-4527314AC76E}" sibTransId="{E1E56B37-BED6-4A4F-8A4B-5CE8B9E76B68}"/>
    <dgm:cxn modelId="{ECAFB13A-4DDD-4253-85C1-98BA9B8C409A}" type="presOf" srcId="{864A2FF7-9C59-404D-B6FE-E5D5CA359EAB}" destId="{593F286D-6865-4BC1-A8A2-1DB42ADBA442}" srcOrd="0" destOrd="0" presId="urn:microsoft.com/office/officeart/2018/2/layout/IconVerticalSolidList"/>
    <dgm:cxn modelId="{0C617C4C-FE49-4D85-9EAE-A23C3963ACBC}" type="presOf" srcId="{DA3FE384-0EAD-45C8-9C7B-0A8E001B4149}" destId="{865EC910-9EB6-4556-B9B3-FF71DDEB2102}" srcOrd="0" destOrd="0" presId="urn:microsoft.com/office/officeart/2018/2/layout/IconVerticalSolidList"/>
    <dgm:cxn modelId="{A6D0D258-6377-4E75-B62F-08DDBCB6158B}" srcId="{422513AF-4655-4BC9-B18C-23FD304EE2C8}" destId="{DA3FE384-0EAD-45C8-9C7B-0A8E001B4149}" srcOrd="1" destOrd="0" parTransId="{B39EE2AC-EBA8-44DA-9709-C943B3176F1C}" sibTransId="{C35B6898-963F-4B92-BD2D-B3B15EFDB9DA}"/>
    <dgm:cxn modelId="{71687B9A-F283-4028-AF88-574BD4A61868}" type="presOf" srcId="{422513AF-4655-4BC9-B18C-23FD304EE2C8}" destId="{E9544E0D-1EB7-4D58-8D53-D0BCF6FF30BD}" srcOrd="0" destOrd="0" presId="urn:microsoft.com/office/officeart/2018/2/layout/IconVerticalSolidList"/>
    <dgm:cxn modelId="{CECB6FE9-CC7A-4D37-9156-D4C77BF3AA00}" type="presParOf" srcId="{E9544E0D-1EB7-4D58-8D53-D0BCF6FF30BD}" destId="{9A9EF7AE-B0FA-4482-A629-BF4075A4E2E8}" srcOrd="0" destOrd="0" presId="urn:microsoft.com/office/officeart/2018/2/layout/IconVerticalSolidList"/>
    <dgm:cxn modelId="{B4991983-E3E6-4624-9AC3-DCAED5E478DC}" type="presParOf" srcId="{9A9EF7AE-B0FA-4482-A629-BF4075A4E2E8}" destId="{9E8D37BF-DA28-4B67-A0A6-885D6D79AC31}" srcOrd="0" destOrd="0" presId="urn:microsoft.com/office/officeart/2018/2/layout/IconVerticalSolidList"/>
    <dgm:cxn modelId="{423CC685-3558-4F11-89A2-3946879FF169}" type="presParOf" srcId="{9A9EF7AE-B0FA-4482-A629-BF4075A4E2E8}" destId="{89E613B3-1543-4A19-8C3E-F31BA6086CA3}" srcOrd="1" destOrd="0" presId="urn:microsoft.com/office/officeart/2018/2/layout/IconVerticalSolidList"/>
    <dgm:cxn modelId="{30927E26-7A3B-4A31-BAD1-8BF2440755FA}" type="presParOf" srcId="{9A9EF7AE-B0FA-4482-A629-BF4075A4E2E8}" destId="{BE0CE3A3-B65E-42D8-8AE7-3FFCDD3C128B}" srcOrd="2" destOrd="0" presId="urn:microsoft.com/office/officeart/2018/2/layout/IconVerticalSolidList"/>
    <dgm:cxn modelId="{8D458104-7FF5-48CB-AEC5-CAF4E695F353}" type="presParOf" srcId="{9A9EF7AE-B0FA-4482-A629-BF4075A4E2E8}" destId="{593F286D-6865-4BC1-A8A2-1DB42ADBA442}" srcOrd="3" destOrd="0" presId="urn:microsoft.com/office/officeart/2018/2/layout/IconVerticalSolidList"/>
    <dgm:cxn modelId="{45F4B771-1314-4A9D-A75D-676B7A0244AF}" type="presParOf" srcId="{E9544E0D-1EB7-4D58-8D53-D0BCF6FF30BD}" destId="{2FBB6288-506F-439F-9317-3A87F170ED87}" srcOrd="1" destOrd="0" presId="urn:microsoft.com/office/officeart/2018/2/layout/IconVerticalSolidList"/>
    <dgm:cxn modelId="{FC924B4B-C7A8-4A44-8649-DF255BF8D9A0}" type="presParOf" srcId="{E9544E0D-1EB7-4D58-8D53-D0BCF6FF30BD}" destId="{2819C338-B2EC-48CC-B481-F6953EDEA4B1}" srcOrd="2" destOrd="0" presId="urn:microsoft.com/office/officeart/2018/2/layout/IconVerticalSolidList"/>
    <dgm:cxn modelId="{26BEAE52-DB64-4E4A-AE32-F7711D451CA5}" type="presParOf" srcId="{2819C338-B2EC-48CC-B481-F6953EDEA4B1}" destId="{856AA094-B352-4BC9-AA2C-77781179247B}" srcOrd="0" destOrd="0" presId="urn:microsoft.com/office/officeart/2018/2/layout/IconVerticalSolidList"/>
    <dgm:cxn modelId="{5DBA2612-2ADA-4F95-B764-851F9E2554FB}" type="presParOf" srcId="{2819C338-B2EC-48CC-B481-F6953EDEA4B1}" destId="{5778C24E-F184-423D-8583-72D6EF48499B}" srcOrd="1" destOrd="0" presId="urn:microsoft.com/office/officeart/2018/2/layout/IconVerticalSolidList"/>
    <dgm:cxn modelId="{99789D45-6DB5-4DB9-A216-A403F2D5EF0A}" type="presParOf" srcId="{2819C338-B2EC-48CC-B481-F6953EDEA4B1}" destId="{5F2BEE77-86F9-4BF1-8BBE-3A56FCB0ACAE}" srcOrd="2" destOrd="0" presId="urn:microsoft.com/office/officeart/2018/2/layout/IconVerticalSolidList"/>
    <dgm:cxn modelId="{ED678934-1F03-40E4-8ECF-D11BD4006253}" type="presParOf" srcId="{2819C338-B2EC-48CC-B481-F6953EDEA4B1}" destId="{865EC910-9EB6-4556-B9B3-FF71DDEB21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07031-D611-4408-857F-0E58EEC7A4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FA22FFE-F182-4BD7-8735-B467A26D58F5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i="1" dirty="0" err="1"/>
            <a:t>Provisão</a:t>
          </a:r>
          <a:r>
            <a:rPr lang="en-US" b="1" i="1" dirty="0"/>
            <a:t> </a:t>
          </a:r>
          <a:r>
            <a:rPr lang="en-US" b="1" i="1" dirty="0" err="1"/>
            <a:t>Matemática</a:t>
          </a:r>
          <a:r>
            <a:rPr lang="en-US" b="1" i="1" dirty="0"/>
            <a:t> de </a:t>
          </a:r>
          <a:r>
            <a:rPr lang="en-US" b="1" i="1" dirty="0" err="1"/>
            <a:t>Benefícios</a:t>
          </a:r>
          <a:r>
            <a:rPr lang="en-US" b="1" i="1" dirty="0"/>
            <a:t> </a:t>
          </a:r>
          <a:r>
            <a:rPr lang="en-US" b="1" i="1" dirty="0" err="1"/>
            <a:t>Concedidos</a:t>
          </a:r>
          <a:r>
            <a:rPr lang="en-US" b="1" i="1" dirty="0"/>
            <a:t> (BC)</a:t>
          </a:r>
          <a:endParaRPr lang="pt-BR" b="1" dirty="0"/>
        </a:p>
      </dgm:t>
    </dgm:pt>
    <dgm:pt modelId="{02CCDC81-72DF-4EF1-BB1B-D84724B8F4AD}" type="parTrans" cxnId="{49255302-F184-4AC8-9403-90A960965ADD}">
      <dgm:prSet/>
      <dgm:spPr/>
      <dgm:t>
        <a:bodyPr/>
        <a:lstStyle/>
        <a:p>
          <a:endParaRPr lang="pt-BR"/>
        </a:p>
      </dgm:t>
    </dgm:pt>
    <dgm:pt modelId="{27CC2549-C320-4EC4-9553-BBC31DA151ED}" type="sibTrans" cxnId="{49255302-F184-4AC8-9403-90A960965ADD}">
      <dgm:prSet/>
      <dgm:spPr/>
      <dgm:t>
        <a:bodyPr/>
        <a:lstStyle/>
        <a:p>
          <a:endParaRPr lang="pt-BR"/>
        </a:p>
      </dgm:t>
    </dgm:pt>
    <dgm:pt modelId="{31EA3AF1-7CA4-4461-B7AB-29C1BA727AC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i="1" dirty="0" err="1"/>
            <a:t>Provisão</a:t>
          </a:r>
          <a:r>
            <a:rPr lang="en-US" b="1" i="1" dirty="0"/>
            <a:t> </a:t>
          </a:r>
          <a:r>
            <a:rPr lang="en-US" b="1" i="1" dirty="0" err="1"/>
            <a:t>Matemática</a:t>
          </a:r>
          <a:r>
            <a:rPr lang="en-US" b="1" i="1" dirty="0"/>
            <a:t> de </a:t>
          </a:r>
          <a:r>
            <a:rPr lang="en-US" b="1" i="1" dirty="0" err="1"/>
            <a:t>Benefícios</a:t>
          </a:r>
          <a:r>
            <a:rPr lang="en-US" b="1" i="1" dirty="0"/>
            <a:t> a </a:t>
          </a:r>
          <a:r>
            <a:rPr lang="en-US" b="1" i="1" dirty="0" err="1"/>
            <a:t>Conceder</a:t>
          </a:r>
          <a:r>
            <a:rPr lang="en-US" b="1" i="1" dirty="0"/>
            <a:t> (</a:t>
          </a:r>
          <a:r>
            <a:rPr lang="en-US" b="1" i="1" dirty="0" err="1"/>
            <a:t>BaC</a:t>
          </a:r>
          <a:r>
            <a:rPr lang="en-US" b="1" i="1" dirty="0"/>
            <a:t>)</a:t>
          </a:r>
        </a:p>
      </dgm:t>
    </dgm:pt>
    <dgm:pt modelId="{A71F5305-2D22-401C-9BCC-54A147DFF5D9}" type="parTrans" cxnId="{923000A3-56E9-4099-9172-9B82FECFECD9}">
      <dgm:prSet/>
      <dgm:spPr/>
      <dgm:t>
        <a:bodyPr/>
        <a:lstStyle/>
        <a:p>
          <a:endParaRPr lang="pt-BR"/>
        </a:p>
      </dgm:t>
    </dgm:pt>
    <dgm:pt modelId="{1E3A641D-F8B4-49F0-9084-E37B78EA5A32}" type="sibTrans" cxnId="{923000A3-56E9-4099-9172-9B82FECFECD9}">
      <dgm:prSet/>
      <dgm:spPr/>
      <dgm:t>
        <a:bodyPr/>
        <a:lstStyle/>
        <a:p>
          <a:endParaRPr lang="pt-BR"/>
        </a:p>
      </dgm:t>
    </dgm:pt>
    <dgm:pt modelId="{BD4803EF-F447-4084-A56B-9EDC9A92AABE}" type="pres">
      <dgm:prSet presAssocID="{8EA07031-D611-4408-857F-0E58EEC7A4F6}" presName="linear" presStyleCnt="0">
        <dgm:presLayoutVars>
          <dgm:animLvl val="lvl"/>
          <dgm:resizeHandles val="exact"/>
        </dgm:presLayoutVars>
      </dgm:prSet>
      <dgm:spPr/>
    </dgm:pt>
    <dgm:pt modelId="{F84A0549-5A17-4354-A7F6-44D1BD306773}" type="pres">
      <dgm:prSet presAssocID="{6FA22FFE-F182-4BD7-8735-B467A26D58F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1EBFB4A-52C5-44B3-8566-A4B89F3B68EA}" type="pres">
      <dgm:prSet presAssocID="{27CC2549-C320-4EC4-9553-BBC31DA151ED}" presName="spacer" presStyleCnt="0"/>
      <dgm:spPr/>
    </dgm:pt>
    <dgm:pt modelId="{508CF001-006C-47A1-96B9-B436E3B19819}" type="pres">
      <dgm:prSet presAssocID="{31EA3AF1-7CA4-4461-B7AB-29C1BA727AC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9255302-F184-4AC8-9403-90A960965ADD}" srcId="{8EA07031-D611-4408-857F-0E58EEC7A4F6}" destId="{6FA22FFE-F182-4BD7-8735-B467A26D58F5}" srcOrd="0" destOrd="0" parTransId="{02CCDC81-72DF-4EF1-BB1B-D84724B8F4AD}" sibTransId="{27CC2549-C320-4EC4-9553-BBC31DA151ED}"/>
    <dgm:cxn modelId="{C02EEE3C-AA7F-4246-A95D-FA9AF596EA27}" type="presOf" srcId="{31EA3AF1-7CA4-4461-B7AB-29C1BA727AC0}" destId="{508CF001-006C-47A1-96B9-B436E3B19819}" srcOrd="0" destOrd="0" presId="urn:microsoft.com/office/officeart/2005/8/layout/vList2"/>
    <dgm:cxn modelId="{A7200B7A-685F-4765-813E-FD2D5333570E}" type="presOf" srcId="{6FA22FFE-F182-4BD7-8735-B467A26D58F5}" destId="{F84A0549-5A17-4354-A7F6-44D1BD306773}" srcOrd="0" destOrd="0" presId="urn:microsoft.com/office/officeart/2005/8/layout/vList2"/>
    <dgm:cxn modelId="{923000A3-56E9-4099-9172-9B82FECFECD9}" srcId="{8EA07031-D611-4408-857F-0E58EEC7A4F6}" destId="{31EA3AF1-7CA4-4461-B7AB-29C1BA727AC0}" srcOrd="1" destOrd="0" parTransId="{A71F5305-2D22-401C-9BCC-54A147DFF5D9}" sibTransId="{1E3A641D-F8B4-49F0-9084-E37B78EA5A32}"/>
    <dgm:cxn modelId="{87609EC8-C56C-4969-BE48-1E7E9664D824}" type="presOf" srcId="{8EA07031-D611-4408-857F-0E58EEC7A4F6}" destId="{BD4803EF-F447-4084-A56B-9EDC9A92AABE}" srcOrd="0" destOrd="0" presId="urn:microsoft.com/office/officeart/2005/8/layout/vList2"/>
    <dgm:cxn modelId="{A5F8277C-2D4C-4770-A13D-CC6B635BED95}" type="presParOf" srcId="{BD4803EF-F447-4084-A56B-9EDC9A92AABE}" destId="{F84A0549-5A17-4354-A7F6-44D1BD306773}" srcOrd="0" destOrd="0" presId="urn:microsoft.com/office/officeart/2005/8/layout/vList2"/>
    <dgm:cxn modelId="{F20C6309-ACDC-4BCC-B179-2C03D496659D}" type="presParOf" srcId="{BD4803EF-F447-4084-A56B-9EDC9A92AABE}" destId="{81EBFB4A-52C5-44B3-8566-A4B89F3B68EA}" srcOrd="1" destOrd="0" presId="urn:microsoft.com/office/officeart/2005/8/layout/vList2"/>
    <dgm:cxn modelId="{0BE03F59-8E30-417B-B84B-4268747AFF57}" type="presParOf" srcId="{BD4803EF-F447-4084-A56B-9EDC9A92AABE}" destId="{508CF001-006C-47A1-96B9-B436E3B19819}" srcOrd="2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C6BDFED-09BC-4273-8808-47774DB1E846}" type="doc">
      <dgm:prSet loTypeId="urn:microsoft.com/office/officeart/2005/8/layout/vList4" loCatId="list" qsTypeId="urn:microsoft.com/office/officeart/2005/8/quickstyle/simple2" qsCatId="simple" csTypeId="urn:microsoft.com/office/officeart/2005/8/colors/colorful5" csCatId="colorful" phldr="1"/>
      <dgm:spPr/>
    </dgm:pt>
    <dgm:pt modelId="{C33BC790-C83B-4F3F-95CE-1751268870F9}">
      <dgm:prSet phldrT="[Texto]"/>
      <dgm:spPr/>
      <dgm:t>
        <a:bodyPr/>
        <a:lstStyle/>
        <a:p>
          <a:r>
            <a:rPr lang="pt-BR" dirty="0"/>
            <a:t>Déficit relativo à PMBC</a:t>
          </a:r>
        </a:p>
      </dgm:t>
    </dgm:pt>
    <dgm:pt modelId="{2F05CE02-C8F1-40DB-BBEB-1813BA44D2FE}" type="parTrans" cxnId="{CE912C60-7C45-4CCE-BBE9-13A1B8DCD8E8}">
      <dgm:prSet/>
      <dgm:spPr/>
      <dgm:t>
        <a:bodyPr/>
        <a:lstStyle/>
        <a:p>
          <a:endParaRPr lang="pt-BR"/>
        </a:p>
      </dgm:t>
    </dgm:pt>
    <dgm:pt modelId="{A975E6FC-40C9-429A-8025-4717B56D00D1}" type="sibTrans" cxnId="{CE912C60-7C45-4CCE-BBE9-13A1B8DCD8E8}">
      <dgm:prSet/>
      <dgm:spPr/>
      <dgm:t>
        <a:bodyPr/>
        <a:lstStyle/>
        <a:p>
          <a:endParaRPr lang="pt-BR"/>
        </a:p>
      </dgm:t>
    </dgm:pt>
    <dgm:pt modelId="{F87BEC8A-3013-4214-A912-5D3C8CDC370B}">
      <dgm:prSet phldrT="[Texto]"/>
      <dgm:spPr/>
      <dgm:t>
        <a:bodyPr/>
        <a:lstStyle/>
        <a:p>
          <a:r>
            <a:rPr lang="pt-BR" dirty="0"/>
            <a:t>Déficit relativo à </a:t>
          </a:r>
          <a:r>
            <a:rPr lang="pt-BR" dirty="0" err="1"/>
            <a:t>PMBaC</a:t>
          </a:r>
          <a:endParaRPr lang="pt-BR" dirty="0"/>
        </a:p>
      </dgm:t>
    </dgm:pt>
    <dgm:pt modelId="{0BAF3D57-FC3B-4AAD-B8B3-7523EFF8D3BA}" type="parTrans" cxnId="{D66F96C3-67D1-492D-B9B5-87DDA12D7A33}">
      <dgm:prSet/>
      <dgm:spPr/>
      <dgm:t>
        <a:bodyPr/>
        <a:lstStyle/>
        <a:p>
          <a:endParaRPr lang="pt-BR"/>
        </a:p>
      </dgm:t>
    </dgm:pt>
    <dgm:pt modelId="{80FCF85F-2F27-48A0-8103-D77B9C4F8D10}" type="sibTrans" cxnId="{D66F96C3-67D1-492D-B9B5-87DDA12D7A33}">
      <dgm:prSet/>
      <dgm:spPr/>
      <dgm:t>
        <a:bodyPr/>
        <a:lstStyle/>
        <a:p>
          <a:endParaRPr lang="pt-BR"/>
        </a:p>
      </dgm:t>
    </dgm:pt>
    <dgm:pt modelId="{521B60B3-8847-4B8E-9D4A-CF4799B984FB}">
      <dgm:prSet phldrT="[Texto]"/>
      <dgm:spPr/>
      <dgm:t>
        <a:bodyPr/>
        <a:lstStyle/>
        <a:p>
          <a:r>
            <a:rPr lang="pt-BR" dirty="0"/>
            <a:t>Limite do Déficit Atuarial (LDA)</a:t>
          </a:r>
        </a:p>
      </dgm:t>
    </dgm:pt>
    <dgm:pt modelId="{2F464E72-BA4C-43FA-B975-D12DFA0F8EA8}" type="parTrans" cxnId="{046E3CEF-ED10-4965-A58A-2BF0CEDC457C}">
      <dgm:prSet/>
      <dgm:spPr/>
      <dgm:t>
        <a:bodyPr/>
        <a:lstStyle/>
        <a:p>
          <a:endParaRPr lang="pt-BR"/>
        </a:p>
      </dgm:t>
    </dgm:pt>
    <dgm:pt modelId="{D7445A9B-FE6D-4F78-B7A5-7CCCB096D543}" type="sibTrans" cxnId="{046E3CEF-ED10-4965-A58A-2BF0CEDC457C}">
      <dgm:prSet/>
      <dgm:spPr/>
      <dgm:t>
        <a:bodyPr/>
        <a:lstStyle/>
        <a:p>
          <a:endParaRPr lang="pt-BR"/>
        </a:p>
      </dgm:t>
    </dgm:pt>
    <dgm:pt modelId="{C5917F94-4902-479E-BF88-2168F11D735C}" type="pres">
      <dgm:prSet presAssocID="{3C6BDFED-09BC-4273-8808-47774DB1E846}" presName="linear" presStyleCnt="0">
        <dgm:presLayoutVars>
          <dgm:dir/>
          <dgm:resizeHandles val="exact"/>
        </dgm:presLayoutVars>
      </dgm:prSet>
      <dgm:spPr/>
    </dgm:pt>
    <dgm:pt modelId="{A1CAFFC9-E91B-4072-BBBB-3C69C7A8A29B}" type="pres">
      <dgm:prSet presAssocID="{C33BC790-C83B-4F3F-95CE-1751268870F9}" presName="comp" presStyleCnt="0"/>
      <dgm:spPr/>
    </dgm:pt>
    <dgm:pt modelId="{0362E010-75DF-4FEB-BB22-332040926844}" type="pres">
      <dgm:prSet presAssocID="{C33BC790-C83B-4F3F-95CE-1751268870F9}" presName="box" presStyleLbl="node1" presStyleIdx="0" presStyleCnt="3"/>
      <dgm:spPr/>
    </dgm:pt>
    <dgm:pt modelId="{22492B7B-A929-4D61-BE68-C697851E7194}" type="pres">
      <dgm:prSet presAssocID="{C33BC790-C83B-4F3F-95CE-1751268870F9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lo seguir com preenchimento sólido"/>
        </a:ext>
      </dgm:extLst>
    </dgm:pt>
    <dgm:pt modelId="{A25BB3D0-0D1E-4788-9C42-260A361E6FCE}" type="pres">
      <dgm:prSet presAssocID="{C33BC790-C83B-4F3F-95CE-1751268870F9}" presName="text" presStyleLbl="node1" presStyleIdx="0" presStyleCnt="3">
        <dgm:presLayoutVars>
          <dgm:bulletEnabled val="1"/>
        </dgm:presLayoutVars>
      </dgm:prSet>
      <dgm:spPr/>
    </dgm:pt>
    <dgm:pt modelId="{B13C8064-F6E3-4FDD-AF59-C60FCBEF54E9}" type="pres">
      <dgm:prSet presAssocID="{A975E6FC-40C9-429A-8025-4717B56D00D1}" presName="spacer" presStyleCnt="0"/>
      <dgm:spPr/>
    </dgm:pt>
    <dgm:pt modelId="{50FA870C-0CF7-403B-AAB7-00AD5E5779ED}" type="pres">
      <dgm:prSet presAssocID="{F87BEC8A-3013-4214-A912-5D3C8CDC370B}" presName="comp" presStyleCnt="0"/>
      <dgm:spPr/>
    </dgm:pt>
    <dgm:pt modelId="{3E250C9F-D8FC-487C-8A1F-0D0FAD4A095F}" type="pres">
      <dgm:prSet presAssocID="{F87BEC8A-3013-4214-A912-5D3C8CDC370B}" presName="box" presStyleLbl="node1" presStyleIdx="1" presStyleCnt="3"/>
      <dgm:spPr/>
    </dgm:pt>
    <dgm:pt modelId="{D9C87CD7-2AE4-4F5C-B6E2-6DC9CDCFEA26}" type="pres">
      <dgm:prSet presAssocID="{F87BEC8A-3013-4214-A912-5D3C8CDC370B}" presName="img" presStyleLbl="fgImgPlac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icionar com preenchimento sólido"/>
        </a:ext>
      </dgm:extLst>
    </dgm:pt>
    <dgm:pt modelId="{4D8B6BA0-A499-40FB-A15C-D012E9D38A57}" type="pres">
      <dgm:prSet presAssocID="{F87BEC8A-3013-4214-A912-5D3C8CDC370B}" presName="text" presStyleLbl="node1" presStyleIdx="1" presStyleCnt="3">
        <dgm:presLayoutVars>
          <dgm:bulletEnabled val="1"/>
        </dgm:presLayoutVars>
      </dgm:prSet>
      <dgm:spPr/>
    </dgm:pt>
    <dgm:pt modelId="{B26C7811-EB47-4510-B500-8C142D92A35B}" type="pres">
      <dgm:prSet presAssocID="{80FCF85F-2F27-48A0-8103-D77B9C4F8D10}" presName="spacer" presStyleCnt="0"/>
      <dgm:spPr/>
    </dgm:pt>
    <dgm:pt modelId="{57DADED3-5801-43A3-8F2E-7C4BAE307CB6}" type="pres">
      <dgm:prSet presAssocID="{521B60B3-8847-4B8E-9D4A-CF4799B984FB}" presName="comp" presStyleCnt="0"/>
      <dgm:spPr/>
    </dgm:pt>
    <dgm:pt modelId="{6E5D47FA-C148-4A7C-9414-53E037DF5982}" type="pres">
      <dgm:prSet presAssocID="{521B60B3-8847-4B8E-9D4A-CF4799B984FB}" presName="box" presStyleLbl="node1" presStyleIdx="2" presStyleCnt="3"/>
      <dgm:spPr/>
    </dgm:pt>
    <dgm:pt modelId="{E73999BE-96B5-4F2F-A08B-3A960B5FEA6E}" type="pres">
      <dgm:prSet presAssocID="{521B60B3-8847-4B8E-9D4A-CF4799B984FB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lo deixar de seguir com preenchimento sólido"/>
        </a:ext>
      </dgm:extLst>
    </dgm:pt>
    <dgm:pt modelId="{D605940F-3386-47A2-92E3-5723E4CE6DBC}" type="pres">
      <dgm:prSet presAssocID="{521B60B3-8847-4B8E-9D4A-CF4799B984FB}" presName="text" presStyleLbl="node1" presStyleIdx="2" presStyleCnt="3">
        <dgm:presLayoutVars>
          <dgm:bulletEnabled val="1"/>
        </dgm:presLayoutVars>
      </dgm:prSet>
      <dgm:spPr/>
    </dgm:pt>
  </dgm:ptLst>
  <dgm:cxnLst>
    <dgm:cxn modelId="{990A9F16-B3F9-49C8-9796-D574E856412F}" type="presOf" srcId="{F87BEC8A-3013-4214-A912-5D3C8CDC370B}" destId="{4D8B6BA0-A499-40FB-A15C-D012E9D38A57}" srcOrd="1" destOrd="0" presId="urn:microsoft.com/office/officeart/2005/8/layout/vList4"/>
    <dgm:cxn modelId="{7DCB115B-814B-453F-8C3B-1027814FA15F}" type="presOf" srcId="{C33BC790-C83B-4F3F-95CE-1751268870F9}" destId="{0362E010-75DF-4FEB-BB22-332040926844}" srcOrd="0" destOrd="0" presId="urn:microsoft.com/office/officeart/2005/8/layout/vList4"/>
    <dgm:cxn modelId="{8BD5DC5B-6AF3-49BF-93EF-1B819C6AB1B6}" type="presOf" srcId="{3C6BDFED-09BC-4273-8808-47774DB1E846}" destId="{C5917F94-4902-479E-BF88-2168F11D735C}" srcOrd="0" destOrd="0" presId="urn:microsoft.com/office/officeart/2005/8/layout/vList4"/>
    <dgm:cxn modelId="{CE912C60-7C45-4CCE-BBE9-13A1B8DCD8E8}" srcId="{3C6BDFED-09BC-4273-8808-47774DB1E846}" destId="{C33BC790-C83B-4F3F-95CE-1751268870F9}" srcOrd="0" destOrd="0" parTransId="{2F05CE02-C8F1-40DB-BBEB-1813BA44D2FE}" sibTransId="{A975E6FC-40C9-429A-8025-4717B56D00D1}"/>
    <dgm:cxn modelId="{28B39386-4CF1-4FD1-B670-DF6AEEC28061}" type="presOf" srcId="{C33BC790-C83B-4F3F-95CE-1751268870F9}" destId="{A25BB3D0-0D1E-4788-9C42-260A361E6FCE}" srcOrd="1" destOrd="0" presId="urn:microsoft.com/office/officeart/2005/8/layout/vList4"/>
    <dgm:cxn modelId="{7DFBEBA0-17B6-4548-924E-7B96DF9716F3}" type="presOf" srcId="{521B60B3-8847-4B8E-9D4A-CF4799B984FB}" destId="{D605940F-3386-47A2-92E3-5723E4CE6DBC}" srcOrd="1" destOrd="0" presId="urn:microsoft.com/office/officeart/2005/8/layout/vList4"/>
    <dgm:cxn modelId="{6E6C36AB-199E-4A81-9CEE-A62391715023}" type="presOf" srcId="{521B60B3-8847-4B8E-9D4A-CF4799B984FB}" destId="{6E5D47FA-C148-4A7C-9414-53E037DF5982}" srcOrd="0" destOrd="0" presId="urn:microsoft.com/office/officeart/2005/8/layout/vList4"/>
    <dgm:cxn modelId="{D66F96C3-67D1-492D-B9B5-87DDA12D7A33}" srcId="{3C6BDFED-09BC-4273-8808-47774DB1E846}" destId="{F87BEC8A-3013-4214-A912-5D3C8CDC370B}" srcOrd="1" destOrd="0" parTransId="{0BAF3D57-FC3B-4AAD-B8B3-7523EFF8D3BA}" sibTransId="{80FCF85F-2F27-48A0-8103-D77B9C4F8D10}"/>
    <dgm:cxn modelId="{B5366DE5-D0AB-44C3-B161-B81EB4DDB7C6}" type="presOf" srcId="{F87BEC8A-3013-4214-A912-5D3C8CDC370B}" destId="{3E250C9F-D8FC-487C-8A1F-0D0FAD4A095F}" srcOrd="0" destOrd="0" presId="urn:microsoft.com/office/officeart/2005/8/layout/vList4"/>
    <dgm:cxn modelId="{046E3CEF-ED10-4965-A58A-2BF0CEDC457C}" srcId="{3C6BDFED-09BC-4273-8808-47774DB1E846}" destId="{521B60B3-8847-4B8E-9D4A-CF4799B984FB}" srcOrd="2" destOrd="0" parTransId="{2F464E72-BA4C-43FA-B975-D12DFA0F8EA8}" sibTransId="{D7445A9B-FE6D-4F78-B7A5-7CCCB096D543}"/>
    <dgm:cxn modelId="{CE9E1B89-217C-4FF1-8DC9-2C0080161E62}" type="presParOf" srcId="{C5917F94-4902-479E-BF88-2168F11D735C}" destId="{A1CAFFC9-E91B-4072-BBBB-3C69C7A8A29B}" srcOrd="0" destOrd="0" presId="urn:microsoft.com/office/officeart/2005/8/layout/vList4"/>
    <dgm:cxn modelId="{72EC0F29-7087-41FC-B780-8E6D0232FC13}" type="presParOf" srcId="{A1CAFFC9-E91B-4072-BBBB-3C69C7A8A29B}" destId="{0362E010-75DF-4FEB-BB22-332040926844}" srcOrd="0" destOrd="0" presId="urn:microsoft.com/office/officeart/2005/8/layout/vList4"/>
    <dgm:cxn modelId="{F45C87C9-C39B-4839-8ADC-D9552C7CD280}" type="presParOf" srcId="{A1CAFFC9-E91B-4072-BBBB-3C69C7A8A29B}" destId="{22492B7B-A929-4D61-BE68-C697851E7194}" srcOrd="1" destOrd="0" presId="urn:microsoft.com/office/officeart/2005/8/layout/vList4"/>
    <dgm:cxn modelId="{F93DA154-5898-4612-9212-50E5362ECA5F}" type="presParOf" srcId="{A1CAFFC9-E91B-4072-BBBB-3C69C7A8A29B}" destId="{A25BB3D0-0D1E-4788-9C42-260A361E6FCE}" srcOrd="2" destOrd="0" presId="urn:microsoft.com/office/officeart/2005/8/layout/vList4"/>
    <dgm:cxn modelId="{55D7EBFD-2BCE-4910-AC76-EE2ACA177A54}" type="presParOf" srcId="{C5917F94-4902-479E-BF88-2168F11D735C}" destId="{B13C8064-F6E3-4FDD-AF59-C60FCBEF54E9}" srcOrd="1" destOrd="0" presId="urn:microsoft.com/office/officeart/2005/8/layout/vList4"/>
    <dgm:cxn modelId="{7219A6EF-FBA9-43EB-8129-5A16A5446254}" type="presParOf" srcId="{C5917F94-4902-479E-BF88-2168F11D735C}" destId="{50FA870C-0CF7-403B-AAB7-00AD5E5779ED}" srcOrd="2" destOrd="0" presId="urn:microsoft.com/office/officeart/2005/8/layout/vList4"/>
    <dgm:cxn modelId="{9B0FCD6C-0760-46C4-ACF4-314EF26CA101}" type="presParOf" srcId="{50FA870C-0CF7-403B-AAB7-00AD5E5779ED}" destId="{3E250C9F-D8FC-487C-8A1F-0D0FAD4A095F}" srcOrd="0" destOrd="0" presId="urn:microsoft.com/office/officeart/2005/8/layout/vList4"/>
    <dgm:cxn modelId="{0D38502C-0B11-4D81-8EB6-A39D17F31314}" type="presParOf" srcId="{50FA870C-0CF7-403B-AAB7-00AD5E5779ED}" destId="{D9C87CD7-2AE4-4F5C-B6E2-6DC9CDCFEA26}" srcOrd="1" destOrd="0" presId="urn:microsoft.com/office/officeart/2005/8/layout/vList4"/>
    <dgm:cxn modelId="{5D2A70F6-DEC5-470F-B465-89DF3A2B1EAE}" type="presParOf" srcId="{50FA870C-0CF7-403B-AAB7-00AD5E5779ED}" destId="{4D8B6BA0-A499-40FB-A15C-D012E9D38A57}" srcOrd="2" destOrd="0" presId="urn:microsoft.com/office/officeart/2005/8/layout/vList4"/>
    <dgm:cxn modelId="{A13DD2F4-F1B8-4EEE-9D11-4307493A109D}" type="presParOf" srcId="{C5917F94-4902-479E-BF88-2168F11D735C}" destId="{B26C7811-EB47-4510-B500-8C142D92A35B}" srcOrd="3" destOrd="0" presId="urn:microsoft.com/office/officeart/2005/8/layout/vList4"/>
    <dgm:cxn modelId="{FDE0F827-117E-4918-9DDD-9FF7F6697E28}" type="presParOf" srcId="{C5917F94-4902-479E-BF88-2168F11D735C}" destId="{57DADED3-5801-43A3-8F2E-7C4BAE307CB6}" srcOrd="4" destOrd="0" presId="urn:microsoft.com/office/officeart/2005/8/layout/vList4"/>
    <dgm:cxn modelId="{8C8AE1B3-4815-4170-974E-9D11D7F6177C}" type="presParOf" srcId="{57DADED3-5801-43A3-8F2E-7C4BAE307CB6}" destId="{6E5D47FA-C148-4A7C-9414-53E037DF5982}" srcOrd="0" destOrd="0" presId="urn:microsoft.com/office/officeart/2005/8/layout/vList4"/>
    <dgm:cxn modelId="{2AF71823-BE06-4F23-9EC3-CDAE83037162}" type="presParOf" srcId="{57DADED3-5801-43A3-8F2E-7C4BAE307CB6}" destId="{E73999BE-96B5-4F2F-A08B-3A960B5FEA6E}" srcOrd="1" destOrd="0" presId="urn:microsoft.com/office/officeart/2005/8/layout/vList4"/>
    <dgm:cxn modelId="{27CB485F-2386-4812-8BA1-FF46973143F1}" type="presParOf" srcId="{57DADED3-5801-43A3-8F2E-7C4BAE307CB6}" destId="{D605940F-3386-47A2-92E3-5723E4CE6DB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90A7A-0BCC-4186-AEDC-4F19902C445D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1D764283-2A67-4C3B-A8B3-433BBA25B911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Atuária no dia a dia</a:t>
          </a:r>
          <a:endParaRPr lang="en-US" sz="2900" kern="1200"/>
        </a:p>
      </dsp:txBody>
      <dsp:txXfrm>
        <a:off x="8061" y="5979"/>
        <a:ext cx="3034531" cy="1820718"/>
      </dsp:txXfrm>
    </dsp:sp>
    <dsp:sp modelId="{6C7F5491-D9C8-4E86-A6DF-22E50FCB829B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491F0006-3454-46FA-84B8-1BD27F1483CD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O que é atuária</a:t>
          </a:r>
          <a:endParaRPr lang="en-US" sz="2900" kern="1200"/>
        </a:p>
      </dsp:txBody>
      <dsp:txXfrm>
        <a:off x="3740534" y="5979"/>
        <a:ext cx="3034531" cy="1820718"/>
      </dsp:txXfrm>
    </dsp:sp>
    <dsp:sp modelId="{597CD0BD-1237-44AF-83EA-6EA8F2A59F15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34181FA7-1BEF-4D25-817E-1C9C41D1ED88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Onde a atuária aparece na legislação</a:t>
          </a:r>
          <a:endParaRPr lang="en-US" sz="2900" kern="1200"/>
        </a:p>
      </dsp:txBody>
      <dsp:txXfrm>
        <a:off x="7473007" y="5979"/>
        <a:ext cx="3034531" cy="1820718"/>
      </dsp:txXfrm>
    </dsp:sp>
    <dsp:sp modelId="{7BE3006B-3E43-407B-9516-CCA95229DABB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0363339F-246A-417C-ABE1-C67ED6F3C79D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Atuária no RPPS</a:t>
          </a:r>
          <a:endParaRPr lang="en-US" sz="2900" kern="1200"/>
        </a:p>
      </dsp:txBody>
      <dsp:txXfrm>
        <a:off x="8061" y="2524640"/>
        <a:ext cx="3034531" cy="1820718"/>
      </dsp:txXfrm>
    </dsp:sp>
    <dsp:sp modelId="{5C80092C-F542-47D0-92DB-134BBBD04D5C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8BFC0D55-A20C-4F0C-AFE3-CF3357289F8D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Órgãos colegiados entendendo de atuária</a:t>
          </a:r>
          <a:endParaRPr lang="en-US" sz="2900" kern="1200" dirty="0"/>
        </a:p>
      </dsp:txBody>
      <dsp:txXfrm>
        <a:off x="3740534" y="2524640"/>
        <a:ext cx="3034531" cy="1820718"/>
      </dsp:txXfrm>
    </dsp:sp>
    <dsp:sp modelId="{752A0DBD-1529-408F-86C3-CD01164EE255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E agora?</a:t>
          </a:r>
          <a:endParaRPr lang="en-US" sz="2900" kern="1200"/>
        </a:p>
      </dsp:txBody>
      <dsp:txXfrm>
        <a:off x="7473007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5FCCD-92CD-460F-8AA4-FA57C428815D}">
      <dsp:nvSpPr>
        <dsp:cNvPr id="0" name=""/>
        <dsp:cNvSpPr/>
      </dsp:nvSpPr>
      <dsp:spPr>
        <a:xfrm>
          <a:off x="3899706" y="2718"/>
          <a:ext cx="2716187" cy="181079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Sistema Previdenciário</a:t>
          </a:r>
        </a:p>
      </dsp:txBody>
      <dsp:txXfrm>
        <a:off x="3952742" y="55754"/>
        <a:ext cx="2610115" cy="1704719"/>
      </dsp:txXfrm>
    </dsp:sp>
    <dsp:sp modelId="{C3621D4B-5DE4-45D1-B706-C399018E51A2}">
      <dsp:nvSpPr>
        <dsp:cNvPr id="0" name=""/>
        <dsp:cNvSpPr/>
      </dsp:nvSpPr>
      <dsp:spPr>
        <a:xfrm>
          <a:off x="1726755" y="1813510"/>
          <a:ext cx="3531044" cy="724316"/>
        </a:xfrm>
        <a:custGeom>
          <a:avLst/>
          <a:gdLst/>
          <a:ahLst/>
          <a:cxnLst/>
          <a:rect l="0" t="0" r="0" b="0"/>
          <a:pathLst>
            <a:path>
              <a:moveTo>
                <a:pt x="3531044" y="0"/>
              </a:moveTo>
              <a:lnTo>
                <a:pt x="3531044" y="362158"/>
              </a:lnTo>
              <a:lnTo>
                <a:pt x="0" y="362158"/>
              </a:lnTo>
              <a:lnTo>
                <a:pt x="0" y="72431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E9ED8-97BD-40BA-A768-99693CC32580}">
      <dsp:nvSpPr>
        <dsp:cNvPr id="0" name=""/>
        <dsp:cNvSpPr/>
      </dsp:nvSpPr>
      <dsp:spPr>
        <a:xfrm>
          <a:off x="368662" y="2537827"/>
          <a:ext cx="2716187" cy="1810791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>
              <a:latin typeface="+mj-lt"/>
            </a:rPr>
            <a:t>RGPS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/>
            <a:t>(Regime Geral de Previdência Social)</a:t>
          </a:r>
        </a:p>
      </dsp:txBody>
      <dsp:txXfrm>
        <a:off x="421698" y="2590863"/>
        <a:ext cx="2610115" cy="1704719"/>
      </dsp:txXfrm>
    </dsp:sp>
    <dsp:sp modelId="{74E53F5B-7F89-4267-8BDB-48984C83B0EB}">
      <dsp:nvSpPr>
        <dsp:cNvPr id="0" name=""/>
        <dsp:cNvSpPr/>
      </dsp:nvSpPr>
      <dsp:spPr>
        <a:xfrm>
          <a:off x="5212080" y="1813510"/>
          <a:ext cx="91440" cy="7243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431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339F8-323E-4454-BCC1-DA44F0D55196}">
      <dsp:nvSpPr>
        <dsp:cNvPr id="0" name=""/>
        <dsp:cNvSpPr/>
      </dsp:nvSpPr>
      <dsp:spPr>
        <a:xfrm>
          <a:off x="3899706" y="2537827"/>
          <a:ext cx="2716187" cy="1810791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+mj-lt"/>
            </a:rPr>
            <a:t>RPPS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(Regime Próprio de Previdência Social</a:t>
          </a:r>
        </a:p>
      </dsp:txBody>
      <dsp:txXfrm>
        <a:off x="3952742" y="2590863"/>
        <a:ext cx="2610115" cy="1704719"/>
      </dsp:txXfrm>
    </dsp:sp>
    <dsp:sp modelId="{CD098393-05EB-4D23-90EC-D8096525F28A}">
      <dsp:nvSpPr>
        <dsp:cNvPr id="0" name=""/>
        <dsp:cNvSpPr/>
      </dsp:nvSpPr>
      <dsp:spPr>
        <a:xfrm>
          <a:off x="5257800" y="1813510"/>
          <a:ext cx="3531044" cy="724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158"/>
              </a:lnTo>
              <a:lnTo>
                <a:pt x="3531044" y="362158"/>
              </a:lnTo>
              <a:lnTo>
                <a:pt x="3531044" y="72431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BF5BA-06E0-4650-9085-60C40A8B74F0}">
      <dsp:nvSpPr>
        <dsp:cNvPr id="0" name=""/>
        <dsp:cNvSpPr/>
      </dsp:nvSpPr>
      <dsp:spPr>
        <a:xfrm>
          <a:off x="7430750" y="2537827"/>
          <a:ext cx="2716187" cy="1810791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/>
            <a:t>Previdência Complementar</a:t>
          </a:r>
        </a:p>
      </dsp:txBody>
      <dsp:txXfrm>
        <a:off x="7483786" y="2590863"/>
        <a:ext cx="2610115" cy="1704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29550-73BA-45C0-8341-DFB00DEED6E8}">
      <dsp:nvSpPr>
        <dsp:cNvPr id="0" name=""/>
        <dsp:cNvSpPr/>
      </dsp:nvSpPr>
      <dsp:spPr>
        <a:xfrm>
          <a:off x="3788867" y="591"/>
          <a:ext cx="5676366" cy="17665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Aos servidores titulares de cargos efetivos da União, dos Estados, do Distrito Federal e dos Municípios, incluídas suas autarquias e fundações, é assegurado regime de previdência de caráter contributivo e solidário, mediante contribuição do respectivo ente público, dos servidores ativos e inativos e dos pensionistas, observados critérios que preservem o equilíbrio financeiro e atuarial e o disposto neste artigo.</a:t>
          </a:r>
        </a:p>
      </dsp:txBody>
      <dsp:txXfrm>
        <a:off x="3788867" y="221406"/>
        <a:ext cx="5013921" cy="1324891"/>
      </dsp:txXfrm>
    </dsp:sp>
    <dsp:sp modelId="{BCDEEB8E-0A30-42C1-B9AF-1C6FEBF945AA}">
      <dsp:nvSpPr>
        <dsp:cNvPr id="0" name=""/>
        <dsp:cNvSpPr/>
      </dsp:nvSpPr>
      <dsp:spPr>
        <a:xfrm>
          <a:off x="4623" y="280301"/>
          <a:ext cx="3784244" cy="12071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Art. 40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da Constituição Federal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(1988)</a:t>
          </a:r>
        </a:p>
      </dsp:txBody>
      <dsp:txXfrm>
        <a:off x="63549" y="339227"/>
        <a:ext cx="3666392" cy="1089249"/>
      </dsp:txXfrm>
    </dsp:sp>
    <dsp:sp modelId="{20A8060D-0436-45E7-ABA0-62A9958466ED}">
      <dsp:nvSpPr>
        <dsp:cNvPr id="0" name=""/>
        <dsp:cNvSpPr/>
      </dsp:nvSpPr>
      <dsp:spPr>
        <a:xfrm>
          <a:off x="3788867" y="1861188"/>
          <a:ext cx="5676366" cy="119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Dispõe sobre as regras gerais para a organização e o funcionamento dos regimes próprios de previdência social dos servidores públicos da União, dos Estados, do Distrito Federal e dos Municípios, dos militares dos Estados e do Distrito Federal e dá outras providências</a:t>
          </a:r>
          <a:r>
            <a:rPr lang="pt-BR" sz="1200" kern="1200" dirty="0"/>
            <a:t>.</a:t>
          </a:r>
        </a:p>
      </dsp:txBody>
      <dsp:txXfrm>
        <a:off x="3788867" y="2010075"/>
        <a:ext cx="5229704" cy="893325"/>
      </dsp:txXfrm>
    </dsp:sp>
    <dsp:sp modelId="{4C9A7787-92C2-4820-855D-33F84F9DABF6}">
      <dsp:nvSpPr>
        <dsp:cNvPr id="0" name=""/>
        <dsp:cNvSpPr/>
      </dsp:nvSpPr>
      <dsp:spPr>
        <a:xfrm>
          <a:off x="4623" y="1986360"/>
          <a:ext cx="3784244" cy="940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Lei Federal n. 9.717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(1998)</a:t>
          </a:r>
        </a:p>
      </dsp:txBody>
      <dsp:txXfrm>
        <a:off x="50547" y="2032284"/>
        <a:ext cx="3692396" cy="848906"/>
      </dsp:txXfrm>
    </dsp:sp>
    <dsp:sp modelId="{BBEDD1F0-A273-45E1-9AEC-E19376CA9E21}">
      <dsp:nvSpPr>
        <dsp:cNvPr id="0" name=""/>
        <dsp:cNvSpPr/>
      </dsp:nvSpPr>
      <dsp:spPr>
        <a:xfrm>
          <a:off x="3788867" y="3146363"/>
          <a:ext cx="5676366" cy="1108886"/>
        </a:xfrm>
        <a:prstGeom prst="rightArrow">
          <a:avLst>
            <a:gd name="adj1" fmla="val 75000"/>
            <a:gd name="adj2" fmla="val 50000"/>
          </a:avLst>
        </a:prstGeom>
        <a:solidFill>
          <a:srgbClr val="4A66AC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4A66A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Modifica o sistema de previdência social, estabelece normas de transição e dá outras providências.</a:t>
          </a:r>
        </a:p>
      </dsp:txBody>
      <dsp:txXfrm>
        <a:off x="3788867" y="3284974"/>
        <a:ext cx="5260534" cy="831664"/>
      </dsp:txXfrm>
    </dsp:sp>
    <dsp:sp modelId="{87BB64C6-D3F6-4A1E-A56B-736CDD7A8C2C}">
      <dsp:nvSpPr>
        <dsp:cNvPr id="0" name=""/>
        <dsp:cNvSpPr/>
      </dsp:nvSpPr>
      <dsp:spPr>
        <a:xfrm>
          <a:off x="4623" y="3230429"/>
          <a:ext cx="3784244" cy="940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20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(1998)</a:t>
          </a:r>
        </a:p>
      </dsp:txBody>
      <dsp:txXfrm>
        <a:off x="50547" y="3276353"/>
        <a:ext cx="3692396" cy="848906"/>
      </dsp:txXfrm>
    </dsp:sp>
    <dsp:sp modelId="{6D4B0449-F08D-4185-8891-1270DD6DF238}">
      <dsp:nvSpPr>
        <dsp:cNvPr id="0" name=""/>
        <dsp:cNvSpPr/>
      </dsp:nvSpPr>
      <dsp:spPr>
        <a:xfrm>
          <a:off x="3788867" y="4349325"/>
          <a:ext cx="5676366" cy="13587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Modifica os </a:t>
          </a:r>
          <a:r>
            <a:rPr lang="pt-BR" sz="1300" kern="1200" dirty="0" err="1"/>
            <a:t>arts</a:t>
          </a:r>
          <a:r>
            <a:rPr lang="pt-BR" sz="1300" kern="1200" dirty="0"/>
            <a:t>. 37, 40, 42, 48, 96, 149 e 201 da Constituição Federal, revoga o inciso IX do § 3 do art. 142 da Constituição Federal e dispositivos da Emenda Constitucional nº 20, de 15 de dezembro de 1998, e dá outras providências.</a:t>
          </a:r>
        </a:p>
      </dsp:txBody>
      <dsp:txXfrm>
        <a:off x="3788867" y="4519165"/>
        <a:ext cx="5166845" cy="1019042"/>
      </dsp:txXfrm>
    </dsp:sp>
    <dsp:sp modelId="{BD242B8B-992F-4927-AD5F-6788748927C5}">
      <dsp:nvSpPr>
        <dsp:cNvPr id="0" name=""/>
        <dsp:cNvSpPr/>
      </dsp:nvSpPr>
      <dsp:spPr>
        <a:xfrm>
          <a:off x="4623" y="4558309"/>
          <a:ext cx="3784244" cy="940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41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(2003)</a:t>
          </a:r>
        </a:p>
      </dsp:txBody>
      <dsp:txXfrm>
        <a:off x="50547" y="4604233"/>
        <a:ext cx="3692396" cy="8489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29550-73BA-45C0-8341-DFB00DEED6E8}">
      <dsp:nvSpPr>
        <dsp:cNvPr id="0" name=""/>
        <dsp:cNvSpPr/>
      </dsp:nvSpPr>
      <dsp:spPr>
        <a:xfrm>
          <a:off x="3405219" y="158"/>
          <a:ext cx="5172957" cy="11506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Altera os </a:t>
          </a:r>
          <a:r>
            <a:rPr lang="pt-BR" sz="1400" kern="1200" dirty="0" err="1"/>
            <a:t>arts</a:t>
          </a:r>
          <a:r>
            <a:rPr lang="pt-BR" sz="1400" kern="1200" dirty="0"/>
            <a:t>. 37, 40, 195 e 201 da Constituição Federal, para dispor sobre a previdência social, e dá outras providências.</a:t>
          </a:r>
        </a:p>
      </dsp:txBody>
      <dsp:txXfrm>
        <a:off x="3405219" y="143990"/>
        <a:ext cx="4741461" cy="862993"/>
      </dsp:txXfrm>
    </dsp:sp>
    <dsp:sp modelId="{BCDEEB8E-0A30-42C1-B9AF-1C6FEBF945AA}">
      <dsp:nvSpPr>
        <dsp:cNvPr id="0" name=""/>
        <dsp:cNvSpPr/>
      </dsp:nvSpPr>
      <dsp:spPr>
        <a:xfrm>
          <a:off x="0" y="158"/>
          <a:ext cx="3448638" cy="11506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47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(2005)</a:t>
          </a:r>
          <a:endParaRPr lang="pt-BR" sz="2000" b="1" kern="1200" dirty="0">
            <a:latin typeface="Segoe UI Historic" panose="020B0502040204020203" pitchFamily="34" charset="0"/>
            <a:ea typeface="Segoe UI Historic" panose="020B0502040204020203" pitchFamily="34" charset="0"/>
            <a:cs typeface="Segoe UI Historic" panose="020B0502040204020203" pitchFamily="34" charset="0"/>
          </a:endParaRPr>
        </a:p>
      </dsp:txBody>
      <dsp:txXfrm>
        <a:off x="56170" y="56328"/>
        <a:ext cx="3336298" cy="1038317"/>
      </dsp:txXfrm>
    </dsp:sp>
    <dsp:sp modelId="{20A8060D-0436-45E7-ABA0-62A9958466ED}">
      <dsp:nvSpPr>
        <dsp:cNvPr id="0" name=""/>
        <dsp:cNvSpPr/>
      </dsp:nvSpPr>
      <dsp:spPr>
        <a:xfrm>
          <a:off x="3449479" y="1265881"/>
          <a:ext cx="5167905" cy="14744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Dispõe sobre as regras gerais para a organização e o funcionamento dos regimes próprios de previdência social dos servidores públicos da União, dos Estados, do Distrito Federal e dos Municípios, dos militares dos Estados e do Distrito Federal e dá outras providências.</a:t>
          </a:r>
        </a:p>
      </dsp:txBody>
      <dsp:txXfrm>
        <a:off x="3449479" y="1450185"/>
        <a:ext cx="4614994" cy="1105821"/>
      </dsp:txXfrm>
    </dsp:sp>
    <dsp:sp modelId="{4C9A7787-92C2-4820-855D-33F84F9DABF6}">
      <dsp:nvSpPr>
        <dsp:cNvPr id="0" name=""/>
        <dsp:cNvSpPr/>
      </dsp:nvSpPr>
      <dsp:spPr>
        <a:xfrm>
          <a:off x="4209" y="1427767"/>
          <a:ext cx="3445270" cy="11506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Lei Federal n. 12.618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(2012)</a:t>
          </a:r>
        </a:p>
      </dsp:txBody>
      <dsp:txXfrm>
        <a:off x="60379" y="1483937"/>
        <a:ext cx="3332930" cy="1038317"/>
      </dsp:txXfrm>
    </dsp:sp>
    <dsp:sp modelId="{BBEDD1F0-A273-45E1-9AEC-E19376CA9E21}">
      <dsp:nvSpPr>
        <dsp:cNvPr id="0" name=""/>
        <dsp:cNvSpPr/>
      </dsp:nvSpPr>
      <dsp:spPr>
        <a:xfrm>
          <a:off x="3448638" y="2855376"/>
          <a:ext cx="5172957" cy="11506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Dispõe sobre as normas gerais de atuária aplicáveis a gestão dos regimes próprios de previdência social da União, dos Estados, do Distrito Federal e dos municípios.</a:t>
          </a:r>
        </a:p>
      </dsp:txBody>
      <dsp:txXfrm>
        <a:off x="3448638" y="2999208"/>
        <a:ext cx="4741461" cy="862993"/>
      </dsp:txXfrm>
    </dsp:sp>
    <dsp:sp modelId="{87BB64C6-D3F6-4A1E-A56B-736CDD7A8C2C}">
      <dsp:nvSpPr>
        <dsp:cNvPr id="0" name=""/>
        <dsp:cNvSpPr/>
      </dsp:nvSpPr>
      <dsp:spPr>
        <a:xfrm>
          <a:off x="0" y="2855376"/>
          <a:ext cx="3448638" cy="11506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Portaria MF n. 464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(2018)</a:t>
          </a:r>
        </a:p>
      </dsp:txBody>
      <dsp:txXfrm>
        <a:off x="56170" y="2911546"/>
        <a:ext cx="3336298" cy="1038317"/>
      </dsp:txXfrm>
    </dsp:sp>
    <dsp:sp modelId="{6D4B0449-F08D-4185-8891-1270DD6DF238}">
      <dsp:nvSpPr>
        <dsp:cNvPr id="0" name=""/>
        <dsp:cNvSpPr/>
      </dsp:nvSpPr>
      <dsp:spPr>
        <a:xfrm>
          <a:off x="3448638" y="4121100"/>
          <a:ext cx="5172957" cy="11506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Altera o sistema de previdência social e estabelece regras de transição e disposições transitórias.</a:t>
          </a:r>
        </a:p>
      </dsp:txBody>
      <dsp:txXfrm>
        <a:off x="3448638" y="4264932"/>
        <a:ext cx="4741461" cy="862993"/>
      </dsp:txXfrm>
    </dsp:sp>
    <dsp:sp modelId="{BD242B8B-992F-4927-AD5F-6788748927C5}">
      <dsp:nvSpPr>
        <dsp:cNvPr id="0" name=""/>
        <dsp:cNvSpPr/>
      </dsp:nvSpPr>
      <dsp:spPr>
        <a:xfrm>
          <a:off x="0" y="4121100"/>
          <a:ext cx="3448638" cy="11506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Emenda Constitucional n. 103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rPr>
            <a:t>(2019)</a:t>
          </a:r>
        </a:p>
      </dsp:txBody>
      <dsp:txXfrm>
        <a:off x="56170" y="4177270"/>
        <a:ext cx="3336298" cy="1038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8BF9A-8E83-4C8E-B62F-2A13D3FF0708}">
      <dsp:nvSpPr>
        <dsp:cNvPr id="0" name=""/>
        <dsp:cNvSpPr/>
      </dsp:nvSpPr>
      <dsp:spPr>
        <a:xfrm>
          <a:off x="870635" y="207638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Base Normativa</a:t>
          </a:r>
        </a:p>
      </dsp:txBody>
      <dsp:txXfrm>
        <a:off x="870635" y="207638"/>
        <a:ext cx="2478666" cy="774583"/>
      </dsp:txXfrm>
    </dsp:sp>
    <dsp:sp modelId="{A70BF305-295B-4694-938D-9B779BA9C4B4}">
      <dsp:nvSpPr>
        <dsp:cNvPr id="0" name=""/>
        <dsp:cNvSpPr/>
      </dsp:nvSpPr>
      <dsp:spPr>
        <a:xfrm>
          <a:off x="767357" y="95753"/>
          <a:ext cx="542208" cy="813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8F411-124A-40C6-994C-524A134B435F}">
      <dsp:nvSpPr>
        <dsp:cNvPr id="0" name=""/>
        <dsp:cNvSpPr/>
      </dsp:nvSpPr>
      <dsp:spPr>
        <a:xfrm>
          <a:off x="3603485" y="207638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Plano de Benefícios e Condições de Elegibilidade</a:t>
          </a:r>
        </a:p>
      </dsp:txBody>
      <dsp:txXfrm>
        <a:off x="3603485" y="207638"/>
        <a:ext cx="2478666" cy="774583"/>
      </dsp:txXfrm>
    </dsp:sp>
    <dsp:sp modelId="{AC9282C1-1318-4814-B24C-7CFED9BB4B51}">
      <dsp:nvSpPr>
        <dsp:cNvPr id="0" name=""/>
        <dsp:cNvSpPr/>
      </dsp:nvSpPr>
      <dsp:spPr>
        <a:xfrm>
          <a:off x="3500208" y="95753"/>
          <a:ext cx="542208" cy="813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CFD6C-0604-4313-8B02-DD2805DAC2C9}">
      <dsp:nvSpPr>
        <dsp:cNvPr id="0" name=""/>
        <dsp:cNvSpPr/>
      </dsp:nvSpPr>
      <dsp:spPr>
        <a:xfrm>
          <a:off x="893364" y="1223410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Regimes Financeiros e Métodos de Financiamento</a:t>
          </a:r>
        </a:p>
      </dsp:txBody>
      <dsp:txXfrm>
        <a:off x="893364" y="1223410"/>
        <a:ext cx="2478666" cy="774583"/>
      </dsp:txXfrm>
    </dsp:sp>
    <dsp:sp modelId="{CFA17453-018F-4831-BE30-F934EF52753E}">
      <dsp:nvSpPr>
        <dsp:cNvPr id="0" name=""/>
        <dsp:cNvSpPr/>
      </dsp:nvSpPr>
      <dsp:spPr>
        <a:xfrm>
          <a:off x="767357" y="1070868"/>
          <a:ext cx="542208" cy="8133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2CA0D-07C8-41FC-B402-B8B784514CE9}">
      <dsp:nvSpPr>
        <dsp:cNvPr id="0" name=""/>
        <dsp:cNvSpPr/>
      </dsp:nvSpPr>
      <dsp:spPr>
        <a:xfrm>
          <a:off x="3626215" y="1223410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Hipóteses Atuariais e Premissas</a:t>
          </a:r>
        </a:p>
      </dsp:txBody>
      <dsp:txXfrm>
        <a:off x="3626215" y="1223410"/>
        <a:ext cx="2478666" cy="774583"/>
      </dsp:txXfrm>
    </dsp:sp>
    <dsp:sp modelId="{015BD114-8F42-4D87-AC11-4059DC4C9462}">
      <dsp:nvSpPr>
        <dsp:cNvPr id="0" name=""/>
        <dsp:cNvSpPr/>
      </dsp:nvSpPr>
      <dsp:spPr>
        <a:xfrm>
          <a:off x="3500208" y="1070868"/>
          <a:ext cx="542208" cy="8133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00E24-46BC-4459-89CE-0CCBA62875DF}">
      <dsp:nvSpPr>
        <dsp:cNvPr id="0" name=""/>
        <dsp:cNvSpPr/>
      </dsp:nvSpPr>
      <dsp:spPr>
        <a:xfrm>
          <a:off x="893364" y="2198524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Análise da Base Cadastral</a:t>
          </a:r>
        </a:p>
      </dsp:txBody>
      <dsp:txXfrm>
        <a:off x="893364" y="2198524"/>
        <a:ext cx="2478666" cy="774583"/>
      </dsp:txXfrm>
    </dsp:sp>
    <dsp:sp modelId="{76BE6497-86BB-4208-8F69-69D83219E041}">
      <dsp:nvSpPr>
        <dsp:cNvPr id="0" name=""/>
        <dsp:cNvSpPr/>
      </dsp:nvSpPr>
      <dsp:spPr>
        <a:xfrm>
          <a:off x="767357" y="2045982"/>
          <a:ext cx="542208" cy="8133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77B61-3A6A-48C8-BE2F-F18364FB0346}">
      <dsp:nvSpPr>
        <dsp:cNvPr id="0" name=""/>
        <dsp:cNvSpPr/>
      </dsp:nvSpPr>
      <dsp:spPr>
        <a:xfrm>
          <a:off x="3626215" y="2198524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Resultado Atuarial</a:t>
          </a:r>
        </a:p>
      </dsp:txBody>
      <dsp:txXfrm>
        <a:off x="3626215" y="2198524"/>
        <a:ext cx="2478666" cy="774583"/>
      </dsp:txXfrm>
    </dsp:sp>
    <dsp:sp modelId="{B9468FB5-99AC-40BF-9B40-66616BB4A1F4}">
      <dsp:nvSpPr>
        <dsp:cNvPr id="0" name=""/>
        <dsp:cNvSpPr/>
      </dsp:nvSpPr>
      <dsp:spPr>
        <a:xfrm>
          <a:off x="3500208" y="2045982"/>
          <a:ext cx="542208" cy="81331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BF29B-B841-4C70-97F0-0696F940B583}">
      <dsp:nvSpPr>
        <dsp:cNvPr id="0" name=""/>
        <dsp:cNvSpPr/>
      </dsp:nvSpPr>
      <dsp:spPr>
        <a:xfrm>
          <a:off x="893364" y="3173638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Custos e Plano de Custeio</a:t>
          </a:r>
        </a:p>
      </dsp:txBody>
      <dsp:txXfrm>
        <a:off x="893364" y="3173638"/>
        <a:ext cx="2478666" cy="774583"/>
      </dsp:txXfrm>
    </dsp:sp>
    <dsp:sp modelId="{DAB9B54C-70DF-47CC-976C-3D3353F45401}">
      <dsp:nvSpPr>
        <dsp:cNvPr id="0" name=""/>
        <dsp:cNvSpPr/>
      </dsp:nvSpPr>
      <dsp:spPr>
        <a:xfrm>
          <a:off x="767357" y="3021096"/>
          <a:ext cx="542208" cy="81331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50F30D-D034-4C79-8BD6-555C4019185A}">
      <dsp:nvSpPr>
        <dsp:cNvPr id="0" name=""/>
        <dsp:cNvSpPr/>
      </dsp:nvSpPr>
      <dsp:spPr>
        <a:xfrm>
          <a:off x="3626215" y="3173638"/>
          <a:ext cx="2478666" cy="7745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65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Equacionamento do Déficit Atuarial</a:t>
          </a:r>
        </a:p>
      </dsp:txBody>
      <dsp:txXfrm>
        <a:off x="3626215" y="3173638"/>
        <a:ext cx="2478666" cy="774583"/>
      </dsp:txXfrm>
    </dsp:sp>
    <dsp:sp modelId="{511C9F96-A571-44D8-88EC-26C17FD6DFD3}">
      <dsp:nvSpPr>
        <dsp:cNvPr id="0" name=""/>
        <dsp:cNvSpPr/>
      </dsp:nvSpPr>
      <dsp:spPr>
        <a:xfrm>
          <a:off x="3500208" y="3021096"/>
          <a:ext cx="542208" cy="81331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22AE7-F54A-4909-A980-9169F4D3E9C5}">
      <dsp:nvSpPr>
        <dsp:cNvPr id="0" name=""/>
        <dsp:cNvSpPr/>
      </dsp:nvSpPr>
      <dsp:spPr>
        <a:xfrm rot="5400000">
          <a:off x="3287471" y="-978251"/>
          <a:ext cx="1452488" cy="3777615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i="0" u="none" strike="noStrike" kern="1200" baseline="0">
              <a:latin typeface="+mn-lt"/>
            </a:rPr>
            <a:t>estimam as probabilidades de ocorrência de eventos relacionados a um certo grupo de pessoas (coortes), como por exemplo: sobrevivência, mortalidade, invalidez, morbidade, etc.</a:t>
          </a:r>
          <a:endParaRPr lang="pt-BR" sz="1600" kern="1200">
            <a:latin typeface="+mn-lt"/>
          </a:endParaRPr>
        </a:p>
      </dsp:txBody>
      <dsp:txXfrm rot="-5400000">
        <a:off x="2124908" y="255217"/>
        <a:ext cx="3706710" cy="1310678"/>
      </dsp:txXfrm>
    </dsp:sp>
    <dsp:sp modelId="{651A731C-2106-43B5-8B47-7DAFC5403AFF}">
      <dsp:nvSpPr>
        <dsp:cNvPr id="0" name=""/>
        <dsp:cNvSpPr/>
      </dsp:nvSpPr>
      <dsp:spPr>
        <a:xfrm>
          <a:off x="0" y="2750"/>
          <a:ext cx="2124908" cy="18156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strike="noStrike" kern="1200" baseline="0">
              <a:latin typeface="Segoe UI Black" panose="020B0A02040204020203" pitchFamily="34" charset="0"/>
              <a:ea typeface="Segoe UI Black" panose="020B0A02040204020203" pitchFamily="34" charset="0"/>
            </a:rPr>
            <a:t>Tábuas Atuariais de Sobrevivência e Mortalidade</a:t>
          </a:r>
          <a:endParaRPr lang="pt-BR" sz="2000" kern="120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88631" y="91381"/>
        <a:ext cx="1947646" cy="1638349"/>
      </dsp:txXfrm>
    </dsp:sp>
    <dsp:sp modelId="{14011766-372C-4D50-B6B2-40C136B809D9}">
      <dsp:nvSpPr>
        <dsp:cNvPr id="0" name=""/>
        <dsp:cNvSpPr/>
      </dsp:nvSpPr>
      <dsp:spPr>
        <a:xfrm rot="5400000">
          <a:off x="3287471" y="928140"/>
          <a:ext cx="1452488" cy="3777615"/>
        </a:xfrm>
        <a:prstGeom prst="round2SameRect">
          <a:avLst/>
        </a:prstGeom>
        <a:solidFill>
          <a:schemeClr val="accent5">
            <a:tint val="40000"/>
            <a:alpha val="90000"/>
            <a:hueOff val="2914032"/>
            <a:satOff val="-9122"/>
            <a:lumOff val="60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2914032"/>
              <a:satOff val="-9122"/>
              <a:lumOff val="6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>
              <a:latin typeface="+mn-lt"/>
            </a:rPr>
            <a:t>é definida de acordo com</a:t>
          </a:r>
          <a:r>
            <a:rPr lang="pt-BR" sz="1600" b="0" i="0" u="none" strike="noStrike" kern="1200" baseline="0">
              <a:latin typeface="+mn-lt"/>
            </a:rPr>
            <a:t> a Duração do Passivo do RPPS</a:t>
          </a:r>
          <a:r>
            <a:rPr lang="pt-BR" sz="1600" b="0" i="0" u="none" strike="noStrike" kern="1200" baseline="0">
              <a:latin typeface="+mj-lt"/>
            </a:rPr>
            <a:t>.</a:t>
          </a:r>
          <a:endParaRPr lang="pt-BR" sz="1600" kern="1200">
            <a:latin typeface="+mj-lt"/>
          </a:endParaRPr>
        </a:p>
      </dsp:txBody>
      <dsp:txXfrm rot="-5400000">
        <a:off x="2124908" y="2161609"/>
        <a:ext cx="3706710" cy="1310678"/>
      </dsp:txXfrm>
    </dsp:sp>
    <dsp:sp modelId="{50FDFB5B-C8FA-42C5-AD96-9D1B77C59109}">
      <dsp:nvSpPr>
        <dsp:cNvPr id="0" name=""/>
        <dsp:cNvSpPr/>
      </dsp:nvSpPr>
      <dsp:spPr>
        <a:xfrm>
          <a:off x="0" y="1909142"/>
          <a:ext cx="2124908" cy="1815611"/>
        </a:xfrm>
        <a:prstGeom prst="roundRect">
          <a:avLst/>
        </a:prstGeom>
        <a:solidFill>
          <a:schemeClr val="accent5">
            <a:hueOff val="3005351"/>
            <a:satOff val="-13190"/>
            <a:lumOff val="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strike="noStrike" kern="1200" baseline="0">
              <a:latin typeface="Segoe UI Black" panose="020B0A02040204020203" pitchFamily="34" charset="0"/>
              <a:ea typeface="Segoe UI Black" panose="020B0A02040204020203" pitchFamily="34" charset="0"/>
              <a:cs typeface="+mn-cs"/>
            </a:rPr>
            <a:t>Taxa Atuarial de Juros</a:t>
          </a:r>
        </a:p>
      </dsp:txBody>
      <dsp:txXfrm>
        <a:off x="88631" y="1997773"/>
        <a:ext cx="1947646" cy="1638349"/>
      </dsp:txXfrm>
    </dsp:sp>
    <dsp:sp modelId="{6282F838-792D-481B-BF96-BE1686734D0C}">
      <dsp:nvSpPr>
        <dsp:cNvPr id="0" name=""/>
        <dsp:cNvSpPr/>
      </dsp:nvSpPr>
      <dsp:spPr>
        <a:xfrm rot="5400000">
          <a:off x="3287471" y="2834531"/>
          <a:ext cx="1452488" cy="3777615"/>
        </a:xfrm>
        <a:prstGeom prst="round2SameRect">
          <a:avLst/>
        </a:prstGeom>
        <a:solidFill>
          <a:schemeClr val="accent5">
            <a:tint val="40000"/>
            <a:alpha val="90000"/>
            <a:hueOff val="5828064"/>
            <a:satOff val="-18244"/>
            <a:lumOff val="120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5828064"/>
              <a:satOff val="-18244"/>
              <a:lumOff val="1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/>
            <a:t>determina o crescimento dos salários dos participantes ano a ano.</a:t>
          </a:r>
        </a:p>
      </dsp:txBody>
      <dsp:txXfrm rot="-5400000">
        <a:off x="2124908" y="4068000"/>
        <a:ext cx="3706710" cy="1310678"/>
      </dsp:txXfrm>
    </dsp:sp>
    <dsp:sp modelId="{2F577776-41A8-4688-A123-21DC637B9496}">
      <dsp:nvSpPr>
        <dsp:cNvPr id="0" name=""/>
        <dsp:cNvSpPr/>
      </dsp:nvSpPr>
      <dsp:spPr>
        <a:xfrm>
          <a:off x="0" y="3815534"/>
          <a:ext cx="2124908" cy="1815611"/>
        </a:xfrm>
        <a:prstGeom prst="round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none" strike="noStrike" kern="1200" baseline="0">
              <a:latin typeface="Segoe UI Black" panose="020B0A02040204020203" pitchFamily="34" charset="0"/>
              <a:ea typeface="Segoe UI Black" panose="020B0A02040204020203" pitchFamily="34" charset="0"/>
              <a:cs typeface="+mn-cs"/>
            </a:rPr>
            <a:t>Crescimento Real dos Salários</a:t>
          </a:r>
        </a:p>
      </dsp:txBody>
      <dsp:txXfrm>
        <a:off x="88631" y="3904165"/>
        <a:ext cx="1947646" cy="16383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D37BF-DA28-4B67-A0A6-885D6D79AC31}">
      <dsp:nvSpPr>
        <dsp:cNvPr id="0" name=""/>
        <dsp:cNvSpPr/>
      </dsp:nvSpPr>
      <dsp:spPr>
        <a:xfrm>
          <a:off x="0" y="718920"/>
          <a:ext cx="8015136" cy="13272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613B3-1543-4A19-8C3E-F31BA6086CA3}">
      <dsp:nvSpPr>
        <dsp:cNvPr id="0" name=""/>
        <dsp:cNvSpPr/>
      </dsp:nvSpPr>
      <dsp:spPr>
        <a:xfrm>
          <a:off x="401489" y="1017549"/>
          <a:ext cx="729981" cy="7299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F286D-6865-4BC1-A8A2-1DB42ADBA442}">
      <dsp:nvSpPr>
        <dsp:cNvPr id="0" name=""/>
        <dsp:cNvSpPr/>
      </dsp:nvSpPr>
      <dsp:spPr>
        <a:xfrm>
          <a:off x="1532960" y="718920"/>
          <a:ext cx="6482175" cy="132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466" tIns="140466" rIns="140466" bIns="1404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Equilíbrio Financeiro: </a:t>
          </a:r>
          <a:r>
            <a:rPr lang="pt-BR" sz="1900" b="0" kern="1200">
              <a:effectLst/>
            </a:rPr>
            <a:t>garantia de equivalência entre as receitas auferidas e as obrigações do RPPS em cada exercício financeiro. </a:t>
          </a:r>
        </a:p>
      </dsp:txBody>
      <dsp:txXfrm>
        <a:off x="1532960" y="718920"/>
        <a:ext cx="6482175" cy="1327238"/>
      </dsp:txXfrm>
    </dsp:sp>
    <dsp:sp modelId="{856AA094-B352-4BC9-AA2C-77781179247B}">
      <dsp:nvSpPr>
        <dsp:cNvPr id="0" name=""/>
        <dsp:cNvSpPr/>
      </dsp:nvSpPr>
      <dsp:spPr>
        <a:xfrm>
          <a:off x="0" y="2377968"/>
          <a:ext cx="8015136" cy="132723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8C24E-F184-423D-8583-72D6EF48499B}">
      <dsp:nvSpPr>
        <dsp:cNvPr id="0" name=""/>
        <dsp:cNvSpPr/>
      </dsp:nvSpPr>
      <dsp:spPr>
        <a:xfrm>
          <a:off x="6932813" y="0"/>
          <a:ext cx="480853" cy="325907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EC910-9EB6-4556-B9B3-FF71DDEB2102}">
      <dsp:nvSpPr>
        <dsp:cNvPr id="0" name=""/>
        <dsp:cNvSpPr/>
      </dsp:nvSpPr>
      <dsp:spPr>
        <a:xfrm>
          <a:off x="1532960" y="2377968"/>
          <a:ext cx="6482175" cy="132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466" tIns="140466" rIns="140466" bIns="1404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Equilíbrio Atuarial: </a:t>
          </a:r>
          <a:r>
            <a:rPr lang="pt-BR" sz="1900" kern="1200">
              <a:effectLst/>
            </a:rPr>
            <a:t>garantia de equivalência, a valor presente, entre o fluxo das receitas estimadas e das obrigações projetadas, apuradas atuarialmente, a longo prazo.</a:t>
          </a:r>
        </a:p>
      </dsp:txBody>
      <dsp:txXfrm>
        <a:off x="1532960" y="2377968"/>
        <a:ext cx="6482175" cy="13272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A0549-5A17-4354-A7F6-44D1BD306773}">
      <dsp:nvSpPr>
        <dsp:cNvPr id="0" name=""/>
        <dsp:cNvSpPr/>
      </dsp:nvSpPr>
      <dsp:spPr>
        <a:xfrm>
          <a:off x="0" y="276406"/>
          <a:ext cx="4854554" cy="383760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b="1" i="1" kern="1200" dirty="0" err="1"/>
            <a:t>Provisão</a:t>
          </a:r>
          <a:r>
            <a:rPr lang="en-US" sz="1600" b="1" i="1" kern="1200" dirty="0"/>
            <a:t> </a:t>
          </a:r>
          <a:r>
            <a:rPr lang="en-US" sz="1600" b="1" i="1" kern="1200" dirty="0" err="1"/>
            <a:t>Matemática</a:t>
          </a:r>
          <a:r>
            <a:rPr lang="en-US" sz="1600" b="1" i="1" kern="1200" dirty="0"/>
            <a:t> de </a:t>
          </a:r>
          <a:r>
            <a:rPr lang="en-US" sz="1600" b="1" i="1" kern="1200" dirty="0" err="1"/>
            <a:t>Benefícios</a:t>
          </a:r>
          <a:r>
            <a:rPr lang="en-US" sz="1600" b="1" i="1" kern="1200" dirty="0"/>
            <a:t> </a:t>
          </a:r>
          <a:r>
            <a:rPr lang="en-US" sz="1600" b="1" i="1" kern="1200" dirty="0" err="1"/>
            <a:t>Concedidos</a:t>
          </a:r>
          <a:r>
            <a:rPr lang="en-US" sz="1600" b="1" i="1" kern="1200" dirty="0"/>
            <a:t> (BC)</a:t>
          </a:r>
          <a:endParaRPr lang="pt-BR" sz="1600" b="1" kern="1200" dirty="0"/>
        </a:p>
      </dsp:txBody>
      <dsp:txXfrm>
        <a:off x="18734" y="295140"/>
        <a:ext cx="4817086" cy="346292"/>
      </dsp:txXfrm>
    </dsp:sp>
    <dsp:sp modelId="{508CF001-006C-47A1-96B9-B436E3B19819}">
      <dsp:nvSpPr>
        <dsp:cNvPr id="0" name=""/>
        <dsp:cNvSpPr/>
      </dsp:nvSpPr>
      <dsp:spPr>
        <a:xfrm>
          <a:off x="0" y="706247"/>
          <a:ext cx="4854554" cy="383760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/>
            <a:t>Provisão</a:t>
          </a:r>
          <a:r>
            <a:rPr lang="en-US" sz="1600" b="1" i="1" kern="1200" dirty="0"/>
            <a:t> </a:t>
          </a:r>
          <a:r>
            <a:rPr lang="en-US" sz="1600" b="1" i="1" kern="1200" dirty="0" err="1"/>
            <a:t>Matemática</a:t>
          </a:r>
          <a:r>
            <a:rPr lang="en-US" sz="1600" b="1" i="1" kern="1200" dirty="0"/>
            <a:t> de </a:t>
          </a:r>
          <a:r>
            <a:rPr lang="en-US" sz="1600" b="1" i="1" kern="1200" dirty="0" err="1"/>
            <a:t>Benefícios</a:t>
          </a:r>
          <a:r>
            <a:rPr lang="en-US" sz="1600" b="1" i="1" kern="1200" dirty="0"/>
            <a:t> a </a:t>
          </a:r>
          <a:r>
            <a:rPr lang="en-US" sz="1600" b="1" i="1" kern="1200" dirty="0" err="1"/>
            <a:t>Conceder</a:t>
          </a:r>
          <a:r>
            <a:rPr lang="en-US" sz="1600" b="1" i="1" kern="1200" dirty="0"/>
            <a:t> (</a:t>
          </a:r>
          <a:r>
            <a:rPr lang="en-US" sz="1600" b="1" i="1" kern="1200" dirty="0" err="1"/>
            <a:t>BaC</a:t>
          </a:r>
          <a:r>
            <a:rPr lang="en-US" sz="1600" b="1" i="1" kern="1200" dirty="0"/>
            <a:t>)</a:t>
          </a:r>
        </a:p>
      </dsp:txBody>
      <dsp:txXfrm>
        <a:off x="18734" y="724981"/>
        <a:ext cx="4817086" cy="3462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2E010-75DF-4FEB-BB22-332040926844}">
      <dsp:nvSpPr>
        <dsp:cNvPr id="0" name=""/>
        <dsp:cNvSpPr/>
      </dsp:nvSpPr>
      <dsp:spPr>
        <a:xfrm>
          <a:off x="0" y="0"/>
          <a:ext cx="3574876" cy="42967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Déficit relativo à PMBC</a:t>
          </a:r>
        </a:p>
      </dsp:txBody>
      <dsp:txXfrm>
        <a:off x="757942" y="0"/>
        <a:ext cx="2816933" cy="429673"/>
      </dsp:txXfrm>
    </dsp:sp>
    <dsp:sp modelId="{22492B7B-A929-4D61-BE68-C697851E7194}">
      <dsp:nvSpPr>
        <dsp:cNvPr id="0" name=""/>
        <dsp:cNvSpPr/>
      </dsp:nvSpPr>
      <dsp:spPr>
        <a:xfrm>
          <a:off x="42967" y="42967"/>
          <a:ext cx="714975" cy="3437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E250C9F-D8FC-487C-8A1F-0D0FAD4A095F}">
      <dsp:nvSpPr>
        <dsp:cNvPr id="0" name=""/>
        <dsp:cNvSpPr/>
      </dsp:nvSpPr>
      <dsp:spPr>
        <a:xfrm>
          <a:off x="0" y="472641"/>
          <a:ext cx="3574876" cy="429673"/>
        </a:xfrm>
        <a:prstGeom prst="roundRect">
          <a:avLst>
            <a:gd name="adj" fmla="val 10000"/>
          </a:avLst>
        </a:prstGeom>
        <a:solidFill>
          <a:schemeClr val="accent5">
            <a:hueOff val="3005351"/>
            <a:satOff val="-13190"/>
            <a:lumOff val="39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Déficit relativo à </a:t>
          </a:r>
          <a:r>
            <a:rPr lang="pt-BR" sz="1600" kern="1200" dirty="0" err="1"/>
            <a:t>PMBaC</a:t>
          </a:r>
          <a:endParaRPr lang="pt-BR" sz="1600" kern="1200" dirty="0"/>
        </a:p>
      </dsp:txBody>
      <dsp:txXfrm>
        <a:off x="757942" y="472641"/>
        <a:ext cx="2816933" cy="429673"/>
      </dsp:txXfrm>
    </dsp:sp>
    <dsp:sp modelId="{D9C87CD7-2AE4-4F5C-B6E2-6DC9CDCFEA26}">
      <dsp:nvSpPr>
        <dsp:cNvPr id="0" name=""/>
        <dsp:cNvSpPr/>
      </dsp:nvSpPr>
      <dsp:spPr>
        <a:xfrm>
          <a:off x="42967" y="515608"/>
          <a:ext cx="714975" cy="34373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5D47FA-C148-4A7C-9414-53E037DF5982}">
      <dsp:nvSpPr>
        <dsp:cNvPr id="0" name=""/>
        <dsp:cNvSpPr/>
      </dsp:nvSpPr>
      <dsp:spPr>
        <a:xfrm>
          <a:off x="0" y="945282"/>
          <a:ext cx="3574876" cy="429673"/>
        </a:xfrm>
        <a:prstGeom prst="roundRect">
          <a:avLst>
            <a:gd name="adj" fmla="val 10000"/>
          </a:avLst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Limite do Déficit Atuarial (LDA)</a:t>
          </a:r>
        </a:p>
      </dsp:txBody>
      <dsp:txXfrm>
        <a:off x="757942" y="945282"/>
        <a:ext cx="2816933" cy="429673"/>
      </dsp:txXfrm>
    </dsp:sp>
    <dsp:sp modelId="{E73999BE-96B5-4F2F-A08B-3A960B5FEA6E}">
      <dsp:nvSpPr>
        <dsp:cNvPr id="0" name=""/>
        <dsp:cNvSpPr/>
      </dsp:nvSpPr>
      <dsp:spPr>
        <a:xfrm>
          <a:off x="42967" y="988249"/>
          <a:ext cx="714975" cy="3437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A5E5A06-49CA-4CC1-87DE-FA77A677BB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B57FBC-7FA3-4A4B-999A-96FD7DC0D4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4E670E4-9079-42C1-920C-F1B793C7E7EE}" type="datetime1">
              <a:rPr lang="pt-BR" smtClean="0"/>
              <a:t>17/11/2021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E13074-6DA0-4561-A86B-2939D8B458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2B7A8E5-C1F9-40CC-A2A5-13CF7BD3F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9DEC52A-C4AE-45FE-B7FF-C255388ED1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7763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9C4F6-15AE-4765-BB60-5D0ED727A37B}" type="datetime1">
              <a:rPr lang="pt-BR" smtClean="0"/>
              <a:pPr/>
              <a:t>17/11/2021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F8F48A-6110-47DA-8521-A1D1FFD22FE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45149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137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143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1840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90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7CCDB-9EA8-4D89-BD84-D2D119756423}" type="slidenum">
              <a:rPr kumimoji="0" lang="pt-BR" altLang="pt-B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pPr marL="0" marR="0" lvl="0" indent="0" algn="r" defTabSz="990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altLang="pt-B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90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FB409-1A5F-4559-B5AC-2A7A9D158387}" type="slidenum">
              <a:rPr kumimoji="0" lang="pt-BR" altLang="pt-B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pPr marL="0" marR="0" lvl="0" indent="0" algn="r" defTabSz="990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altLang="pt-B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4463" y="768350"/>
            <a:ext cx="6811962" cy="3832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54575"/>
            <a:ext cx="5680075" cy="4600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8660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004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0BBB5-FEB0-47AD-A01D-A9D346203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207C41-C17D-4E84-B9CC-CA142B94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45F25D-6082-47DE-9B2C-675944DD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375CAF-251F-4E87-90AC-7A6C57DAB113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24B0FF-3B25-4E5C-A0A7-4E163636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9377007-1A01-499B-ACAD-C9F9C20B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16996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ADCE2-978E-4923-B0E9-4C966B67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EB0BD6-F012-4C6D-BDAD-9E90ED25A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E2F9E5-192C-4E88-9147-D263893B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286D91-6799-4D98-A897-D4489240340D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4A7138-3EAF-4C9D-903E-55D9BC04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8DB0B82-496D-45C3-A682-7AF9AFFB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1512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3DAD0-5F6F-47DA-A010-1C4A30C88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8EFA6E-A768-42A8-B2C3-F100D826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F46640-E89E-47CE-984D-0C0ECF7CF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5F4A7D-E024-4AA7-B9C6-D337812F93F7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177A8F-F167-4C43-AEE7-45067080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EA1DA754-ED79-4909-833D-55BF9A5D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6008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AA026-BFE6-4D2A-9ABF-C593B566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4747E8-A36B-4B4A-B2A4-B5283152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C6B59D-87BD-4F32-B9BC-31F9B1A5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C49B47-0C41-4DCC-9902-126916D9C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AE96B8-8118-4351-A564-AAA1CB0F0E4D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CD28B7-2F2D-4E80-A107-C1F266C6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5D650A-4D0F-46AE-A132-267FCD92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21987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4C6F9-F6F6-4EA1-98AA-81B84F7C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B8B83E-B37C-46C9-8284-D6EBA0033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A150B8-0288-44AC-9CE7-E7BD9FB32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CF5DCAE-6027-49B9-A818-F45FADE27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84FAE16-DBCB-4A42-BFFC-053F2D529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6E8C038-E6A1-499D-9E24-FA598042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D4FF5E-BF03-4314-9A52-A8EC451009E9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9F911B6-A759-487E-8CB6-CF9EF737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EA906EC0-369D-4138-8D70-148CFDEE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2455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02F8A-97AC-456C-B9E3-45A7D520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340F483-F2B9-47A3-9B5C-8C264B70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A6618C-1DEC-44EB-A1AD-50ADEF190744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849874-9D9B-4597-B20D-33D6F58B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B35894C-9062-435A-9758-82ED9C6D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81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A3F6AD-4D61-4238-AB7D-613625BF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EFC2CA-17E5-4DAB-93D0-1021F433A12A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AACDC9-944D-47C6-B286-82C86AD9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4EAAC43-3846-4080-B764-AB2DB308C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213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F4779-0336-4AFA-B9A7-259EE8BEC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82F449-DDC3-4694-81E5-91A4B8F43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00A2C4-3B2E-46AC-9605-73F5B2CC1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909769-F5A5-4635-BD0C-D6049DEB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3FD154-0DC7-4996-A517-71FC25B35DD2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252DC3-D3D7-446F-A866-D7820B7B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71CDB00-5218-4567-902B-845073BE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7612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661E4-9FF7-494B-A1C9-C9A1DD705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D245657-DA21-4769-84F8-88DC64450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67B310-6692-4981-9CB8-FE79A091F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DA2C9E-A9AD-4BB9-A691-90BB84F5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B2AF5F-58ED-425F-87B6-B49B6CE89420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B3D45D-C826-4846-BBFC-A0D98B7E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93516961-40DC-443E-9DB8-3A987DF4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3133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81C24-32F4-4208-B651-CDCBFCD0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B74779-B577-461F-A409-71F6A5A11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B044BD-4FA0-432C-95D7-517D2DE8C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2BC6BE-C20A-498D-9A8F-F2FB7B40C10A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17F283-FE61-4C9A-9E39-74D429C5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9F9B807-6FE9-4E47-846B-BCB39B7A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0398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42594DD-FFD4-4AA9-BCDA-0BA87C146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79C2B6E-24EB-42CE-8B4D-3178D08C7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C92C56-63F3-4246-AAEE-2FBC89E8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D61BE9-0B54-4EB7-81F2-36B9501FA44B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C10319-C816-40EC-B1D0-FD9748E4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854E9AB-6952-407A-9F06-2EB91717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037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341CFC-63B9-4A19-A8AB-62B9E452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5A838B-134E-40B6-A7E3-1119BB8BF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8943BB-9EAD-4CBC-9CA2-75F70C6B5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1EA135C-97AF-4036-8AED-30A030740FA3}" type="datetime1">
              <a:rPr lang="pt-BR" noProof="0" smtClean="0"/>
              <a:t>17/11/2021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04E537-5CBA-4B86-9D30-577B9F741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6E79E72-0F12-4646-BCDF-4C9EAA89C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D6580AB-5C3C-4B4F-8E2A-8B7A0A8CE695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5437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55.svg"/><Relationship Id="rId4" Type="http://schemas.openxmlformats.org/officeDocument/2006/relationships/diagramData" Target="../diagrams/data7.xml"/><Relationship Id="rId9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 descr="Esta imagem é uma forma decorativa de resumo. ">
            <a:extLst>
              <a:ext uri="{FF2B5EF4-FFF2-40B4-BE49-F238E27FC236}">
                <a16:creationId xmlns:a16="http://schemas.microsoft.com/office/drawing/2014/main" id="{8E504344-8563-476C-9EF9-4200B272FDC1}"/>
              </a:ext>
            </a:extLst>
          </p:cNvPr>
          <p:cNvGrpSpPr/>
          <p:nvPr/>
        </p:nvGrpSpPr>
        <p:grpSpPr>
          <a:xfrm>
            <a:off x="7364167" y="-2311481"/>
            <a:ext cx="11404542" cy="13047843"/>
            <a:chOff x="6584682" y="-3184577"/>
            <a:chExt cx="11404542" cy="13047843"/>
          </a:xfrm>
        </p:grpSpPr>
        <p:sp>
          <p:nvSpPr>
            <p:cNvPr id="19" name="Forma Livre 11">
              <a:extLst>
                <a:ext uri="{FF2B5EF4-FFF2-40B4-BE49-F238E27FC236}">
                  <a16:creationId xmlns:a16="http://schemas.microsoft.com/office/drawing/2014/main" id="{C42C174B-303A-45F6-8FF1-93001A3AAFC1}"/>
                </a:ext>
              </a:extLst>
            </p:cNvPr>
            <p:cNvSpPr>
              <a:spLocks/>
            </p:cNvSpPr>
            <p:nvPr/>
          </p:nvSpPr>
          <p:spPr bwMode="auto">
            <a:xfrm rot="11317770">
              <a:off x="6584682" y="-892668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3000">
                  <a:srgbClr val="00B0F0"/>
                </a:gs>
                <a:gs pos="75000">
                  <a:schemeClr val="accent3">
                    <a:lumMod val="50000"/>
                  </a:schemeClr>
                </a:gs>
                <a:gs pos="29000">
                  <a:srgbClr val="0070C0"/>
                </a:gs>
                <a:gs pos="82000">
                  <a:schemeClr val="accent2">
                    <a:lumMod val="50000"/>
                  </a:schemeClr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" name="Forma Livre 10">
              <a:extLst>
                <a:ext uri="{FF2B5EF4-FFF2-40B4-BE49-F238E27FC236}">
                  <a16:creationId xmlns:a16="http://schemas.microsoft.com/office/drawing/2014/main" id="{73D22BE5-D5D5-4BF2-A935-5C4AB588B45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8169535" y="-3184577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3000">
                  <a:srgbClr val="00B0F0"/>
                </a:gs>
                <a:gs pos="66000">
                  <a:srgbClr val="008FFA"/>
                </a:gs>
                <a:gs pos="40000">
                  <a:srgbClr val="0070C0"/>
                </a:gs>
                <a:gs pos="100000">
                  <a:schemeClr val="accent2">
                    <a:lumMod val="50000"/>
                  </a:schemeClr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0" name="Forma Livre 12">
              <a:extLst>
                <a:ext uri="{FF2B5EF4-FFF2-40B4-BE49-F238E27FC236}">
                  <a16:creationId xmlns:a16="http://schemas.microsoft.com/office/drawing/2014/main" id="{22AA5A4F-A0EB-453F-A699-F817D4616C6F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10418796" y="-1830549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40000">
                  <a:srgbClr val="00B0F0"/>
                </a:gs>
                <a:gs pos="87000">
                  <a:srgbClr val="008FFA"/>
                </a:gs>
                <a:gs pos="100000">
                  <a:schemeClr val="bg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</p:grpSp>
      <p:sp>
        <p:nvSpPr>
          <p:cNvPr id="55" name="Retângulo 54">
            <a:extLst>
              <a:ext uri="{FF2B5EF4-FFF2-40B4-BE49-F238E27FC236}">
                <a16:creationId xmlns:a16="http://schemas.microsoft.com/office/drawing/2014/main" id="{6BBBCB2E-F413-4381-8378-02FDC20EA4F6}"/>
              </a:ext>
            </a:extLst>
          </p:cNvPr>
          <p:cNvSpPr/>
          <p:nvPr/>
        </p:nvSpPr>
        <p:spPr>
          <a:xfrm>
            <a:off x="421127" y="6356350"/>
            <a:ext cx="3536195" cy="2462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pt-BR" sz="1600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Uma iniciativa IMP – Novembro de 2021</a:t>
            </a:r>
          </a:p>
        </p:txBody>
      </p:sp>
      <p:sp>
        <p:nvSpPr>
          <p:cNvPr id="3" name="Título 2" hidden="1">
            <a:extLst>
              <a:ext uri="{FF2B5EF4-FFF2-40B4-BE49-F238E27FC236}">
                <a16:creationId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pt-BR"/>
              <a:t>Recursos humanos slide 1</a:t>
            </a:r>
            <a:endParaRPr lang="pt-BR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35709" y="356943"/>
            <a:ext cx="4214066" cy="96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ixa de texto 23">
            <a:extLst>
              <a:ext uri="{FF2B5EF4-FFF2-40B4-BE49-F238E27FC236}">
                <a16:creationId xmlns:a16="http://schemas.microsoft.com/office/drawing/2014/main" id="{C1165547-DF3A-4694-9097-2BDAF2003713}"/>
              </a:ext>
            </a:extLst>
          </p:cNvPr>
          <p:cNvSpPr txBox="1"/>
          <p:nvPr/>
        </p:nvSpPr>
        <p:spPr>
          <a:xfrm>
            <a:off x="421127" y="3087060"/>
            <a:ext cx="852208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pt-BR" sz="36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ATUÁRIA PARA NÃO ATUÁRIOS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1</a:t>
            </a:fld>
            <a:endParaRPr lang="pt-BR" noProof="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06CEB67-F994-402B-9888-32F806CC382E}"/>
              </a:ext>
            </a:extLst>
          </p:cNvPr>
          <p:cNvSpPr txBox="1"/>
          <p:nvPr/>
        </p:nvSpPr>
        <p:spPr>
          <a:xfrm>
            <a:off x="421127" y="1327175"/>
            <a:ext cx="1006267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ENCONTRO REGIONAL DE CONSELHEIROS DE </a:t>
            </a:r>
            <a:r>
              <a:rPr lang="pt-B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RPPSs</a:t>
            </a:r>
            <a:r>
              <a:rPr lang="pt-BR" sz="1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18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37EF4C9-3116-418A-92A8-B17EB8C9E27F}"/>
              </a:ext>
            </a:extLst>
          </p:cNvPr>
          <p:cNvSpPr txBox="1"/>
          <p:nvPr/>
        </p:nvSpPr>
        <p:spPr>
          <a:xfrm>
            <a:off x="335709" y="3580587"/>
            <a:ext cx="110838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t-BR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papel dos órgãos colegiados diante das normas de atuária dos </a:t>
            </a:r>
            <a:r>
              <a:rPr lang="pt-BR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RPPSs</a:t>
            </a:r>
            <a:endParaRPr lang="pt-BR" sz="2000" dirty="0">
              <a:solidFill>
                <a:schemeClr val="tx2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C358DED-04EC-475C-ACEE-4909FD0EDF11}"/>
              </a:ext>
            </a:extLst>
          </p:cNvPr>
          <p:cNvSpPr txBox="1"/>
          <p:nvPr/>
        </p:nvSpPr>
        <p:spPr>
          <a:xfrm>
            <a:off x="335709" y="4655298"/>
            <a:ext cx="10062672" cy="1250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Sabrina Amélia de Lima</a:t>
            </a:r>
          </a:p>
          <a:p>
            <a:pPr>
              <a:spcAft>
                <a:spcPts val="800"/>
              </a:spcAft>
            </a:pPr>
            <a:r>
              <a:rPr lang="pt-BR" sz="1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Diretora Atuarial MIBA 2.543</a:t>
            </a:r>
          </a:p>
          <a:p>
            <a:pPr>
              <a:spcAft>
                <a:spcPts val="800"/>
              </a:spcAft>
            </a:pPr>
            <a:r>
              <a:rPr lang="pt-BR" sz="1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Inthegra Soluções CIBA 166</a:t>
            </a:r>
          </a:p>
          <a:p>
            <a:pPr>
              <a:spcAft>
                <a:spcPts val="800"/>
              </a:spcAft>
            </a:pPr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Doutora em Finanças/UFMG</a:t>
            </a:r>
            <a:endParaRPr lang="pt-BR" sz="12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5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DAF69-852F-47C2-A16C-5D8ABE74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>
                <a:solidFill>
                  <a:schemeClr val="tx2"/>
                </a:solidFill>
              </a:rPr>
              <a:t>NÓS FALAREMOS SOBRE...</a:t>
            </a:r>
          </a:p>
        </p:txBody>
      </p:sp>
      <p:graphicFrame>
        <p:nvGraphicFramePr>
          <p:cNvPr id="7" name="Espaço Reservado para Conteúdo 2">
            <a:extLst>
              <a:ext uri="{FF2B5EF4-FFF2-40B4-BE49-F238E27FC236}">
                <a16:creationId xmlns:a16="http://schemas.microsoft.com/office/drawing/2014/main" id="{57FB739D-88B0-4D86-B42D-D3714C9EF6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5426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44FC9F-15C1-4766-9CD1-A7D42BB4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2</a:t>
            </a:fld>
            <a:endParaRPr lang="pt-BR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26FE879-A0C2-437F-AA2E-603C4CFE3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673968" y="185738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06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ATUÁRIA NO DIA A DIA</a:t>
            </a:r>
            <a:b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pt-BR" sz="4800" dirty="0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100" noProof="0">
                <a:solidFill>
                  <a:schemeClr val="tx1">
                    <a:lumMod val="50000"/>
                    <a:lumOff val="50000"/>
                  </a:schemeClr>
                </a:solidFill>
              </a:rPr>
              <a:pPr rtl="0">
                <a:spcAft>
                  <a:spcPts val="600"/>
                </a:spcAft>
              </a:pPr>
              <a:t>3</a:t>
            </a:fld>
            <a:endParaRPr lang="pt-BR" sz="1100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4ACA04E-24EB-4C75-A281-9663352823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4833520" y="577590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9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Pessoa com a mão no rosto&#10;&#10;Descrição gerada automaticamente com confiança baixa">
            <a:extLst>
              <a:ext uri="{FF2B5EF4-FFF2-40B4-BE49-F238E27FC236}">
                <a16:creationId xmlns:a16="http://schemas.microsoft.com/office/drawing/2014/main" id="{48D5310C-110C-4304-8378-E2FD466C6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9387" b="640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CCED96-7E8D-451E-B106-CCCB58691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5423198" cy="320413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 QUANTOS ANOS VOCÊ IRÁ MORRER?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A06F27-4F6E-4006-9868-55CC6128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D6580AB-5C3C-4B4F-8E2A-8B7A0A8CE695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22732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41AFF7-D7F1-4870-AFC0-328A6895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4496" cy="1828800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atuário não tem bola de cristal, mas...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48FEE2-7C4E-4F7F-ACC3-2EFB25A86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2576"/>
            <a:ext cx="6254496" cy="38587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Considerando o seu sexo, sua idade atual e uma tábua biométrica, somos capazes de prever a expectativa de vida média de cada pessoa.</a:t>
            </a:r>
          </a:p>
        </p:txBody>
      </p:sp>
      <p:pic>
        <p:nvPicPr>
          <p:cNvPr id="6" name="Espaço Reservado para Conteúdo 5" descr="Uma imagem contendo pessoa, no interior, edifício, homem&#10;&#10;Descrição gerada automaticamente">
            <a:extLst>
              <a:ext uri="{FF2B5EF4-FFF2-40B4-BE49-F238E27FC236}">
                <a16:creationId xmlns:a16="http://schemas.microsoft.com/office/drawing/2014/main" id="{A98A20F2-0A84-4378-A0E3-D47102478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335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EA8E68-2B33-4C06-AC55-6E8EDC6A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rtl="0">
                <a:spcAft>
                  <a:spcPts val="600"/>
                </a:spcAft>
              </a:pPr>
              <a:t>5</a:t>
            </a:fld>
            <a:endParaRPr lang="pt-BR" noProof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477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CE13F9-F78E-4705-8E75-52A7154E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274" y="-203495"/>
            <a:ext cx="6499109" cy="14996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Mulheres</a:t>
            </a:r>
            <a:r>
              <a:rPr lang="en-US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vivem</a:t>
            </a:r>
            <a:r>
              <a:rPr lang="en-US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</a:t>
            </a:r>
            <a:endParaRPr lang="en-US" sz="3600" b="1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B581D0-0B25-4552-8130-B8C8B8D8E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310171" y="73152"/>
            <a:chExt cx="1178966" cy="232963"/>
          </a:xfrm>
        </p:grpSpPr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513A0E0E-B9DC-4FB1-B7BD-98AE60B3D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0999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F323F97-88B1-4FC6-9E17-4EAB6D340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0999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CD7E1221-66F7-401A-9FA4-7A5999BE5F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503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F7959185-BC34-4EC8-84E2-E6907F5FC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503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8160D755-724C-4DE4-B2B2-BDF7FE1A3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6008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78AF90C-8523-449B-9B2A-EC68A7775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6008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59FC2840-E043-4862-B5F4-5C617EEBFD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3512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C528239A-AE83-4C6A-BB97-4AAEC3F35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3512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50543DCB-A7DD-4BD3-9A73-4DD2488721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1017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F083CBC3-1B65-4EBA-90C5-560382947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1017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8CA682D2-789E-45AF-9F8B-52B6A5F604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3476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67035C5F-EEA8-48EA-B087-CE43E4B3F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3476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F294001B-67C1-4A0B-8695-0B880FCE9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0981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B9DDAD3D-52B9-41E2-BDDB-6527D4544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0981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B19C0FEA-7121-4182-8CBC-25D82EFF8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485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7471B4BB-2CDC-43CA-971C-745124043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485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EC5D7881-2E4B-45D2-BD04-14384232A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5990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6F8FA449-4BDF-4F3A-8F3E-FCD14C8A91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5990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A57516C0-1EB5-4D16-B4F6-F342958E8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494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0D12C7D4-2304-4CD8-83B2-B5B11DF63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494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8AB2243D-4F0E-4B38-BB5E-9042BD573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823" y="5059620"/>
            <a:ext cx="6915858" cy="116477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96A4CE-4E2B-4D15-BBBD-A4C7CF27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83280"/>
            <a:ext cx="457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6</a:t>
            </a:fld>
            <a:endParaRPr lang="en-US" noProof="0">
              <a:solidFill>
                <a:srgbClr val="FFFFFF"/>
              </a:solidFill>
            </a:endParaRPr>
          </a:p>
        </p:txBody>
      </p:sp>
      <p:pic>
        <p:nvPicPr>
          <p:cNvPr id="11" name="Imagem 10" descr="Homem com turbante na cabeça&#10;&#10;Descrição gerada automaticamente">
            <a:extLst>
              <a:ext uri="{FF2B5EF4-FFF2-40B4-BE49-F238E27FC236}">
                <a16:creationId xmlns:a16="http://schemas.microsoft.com/office/drawing/2014/main" id="{29E025EC-A3DA-452C-A815-5B92CFABE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3" y="2416309"/>
            <a:ext cx="3658388" cy="2743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737449B-839C-4D9C-94E8-88F990E1E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677824" y="1350817"/>
            <a:ext cx="6909112" cy="21181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D3D2B79-10AB-4CC4-BD5C-12D4E0485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026" y="3665685"/>
            <a:ext cx="7108708" cy="1197255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A5797D30-82E7-4D59-8FE3-5FFC36F615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673968" y="185738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61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49CE81-B2F4-47B2-9D4A-886DCE0A8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4BE32177-3EAD-42DA-997C-8DAE1BFE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A0DEE160-9825-4DB5-8188-911AC13EA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9C5FEDB5-0AEE-40E4-9CA6-6718B956D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1A11DF2D-1D4B-45DA-906B-2A1F84C99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B6A5BAC0-9806-4124-A584-7F924A658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A8F6BFA3-38BE-4F0A-94D9-EF0E6EA01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BE6BCF21-959F-419E-BCA4-B20AF92EF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54B6E037-E222-42EB-9AEB-C45EF2090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A0494426-372E-42B8-87E1-170F1B59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14DB5AB5-5D73-4375-8CF4-DF4B7A5D7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009B2A6E-6D36-4A9A-AFAA-CF4D85914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5DC0718-B29F-47A6-931F-F0EF9FA99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AAED958D-AFCC-4BEF-818A-EFF7E41D1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C216DD5A-D1AE-429E-937E-456A50345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A845B253-9DEE-45AC-AADA-FAA6812C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CE7B6CBF-757B-4B55-84CB-062B712D3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2CC28C7A-EF33-43D3-90CD-DCAC92546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BC0C9DCF-F15B-4B7A-A16B-37B4335E6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94991FD1-406A-4958-87D4-8DFA9FEA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5CD32F69-27AD-4088-877C-E2A40F8B0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737449B-839C-4D9C-94E8-88F990E1E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3768"/>
          <a:stretch/>
        </p:blipFill>
        <p:spPr>
          <a:xfrm>
            <a:off x="6479837" y="1242264"/>
            <a:ext cx="5586942" cy="79187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96A4CE-4E2B-4D15-BBBD-A4C7CF27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83280"/>
            <a:ext cx="457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 noProof="0">
              <a:solidFill>
                <a:srgbClr val="FFFFFF"/>
              </a:solidFill>
            </a:endParaRPr>
          </a:p>
        </p:txBody>
      </p:sp>
      <p:pic>
        <p:nvPicPr>
          <p:cNvPr id="10" name="Imagem 9" descr="Homem de camisa e gravata&#10;&#10;Descrição gerada automaticamente">
            <a:extLst>
              <a:ext uri="{FF2B5EF4-FFF2-40B4-BE49-F238E27FC236}">
                <a16:creationId xmlns:a16="http://schemas.microsoft.com/office/drawing/2014/main" id="{55683C80-D050-40EE-9317-6A6826E11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5" y="1506178"/>
            <a:ext cx="5176945" cy="3455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4D2E1E-85F7-4B33-948C-D6CB0DE21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169" y="2577825"/>
            <a:ext cx="5586942" cy="3263950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58022987-B656-41F9-B783-BC5F9992E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673968" y="185738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4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545836E-B050-4955-B80E-C5A35AC2F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62">
            <a:extLst>
              <a:ext uri="{FF2B5EF4-FFF2-40B4-BE49-F238E27FC236}">
                <a16:creationId xmlns:a16="http://schemas.microsoft.com/office/drawing/2014/main" id="{5E6024A1-5F3D-4233-865A-57F6E8605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2473" y="-4805300"/>
            <a:ext cx="2587052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C5A02B-064D-4E5B-959C-354B569B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40664"/>
            <a:ext cx="9144000" cy="13797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Já</a:t>
            </a:r>
            <a:r>
              <a:rPr lang="en-US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</a:t>
            </a:r>
            <a:r>
              <a:rPr lang="en-US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homens</a:t>
            </a:r>
            <a:r>
              <a:rPr lang="en-US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...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A809394-9FF0-4FBE-9674-04808925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570" y="73152"/>
            <a:ext cx="1340860" cy="223819"/>
            <a:chOff x="5394960" y="73152"/>
            <a:chExt cx="1340860" cy="223819"/>
          </a:xfrm>
        </p:grpSpPr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9F4FB4FC-1458-461C-9AD2-85239479B4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C00BF269-83C8-4686-AFC5-C74871613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84B4A881-F320-4D29-9F2A-92E5A8E26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F1DE952E-BB73-465C-8182-582880F80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5BF7C487-C4BE-43E7-A245-A61F82AAC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8C6F250F-B7D8-473D-B4F7-723045603E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ACD53A85-E1D0-492B-AA47-3E547672C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9C9FBE9E-BA53-4996-A2C3-B58C2671C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FF5BB8E5-9D25-41D9-BB1D-803E3B2E2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9F899E14-F988-4594-87DA-613CDDB9B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7AB465A4-4729-42F9-AFB0-431EA2621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F18A24F6-C77F-4D3D-B42A-852AC1D9FD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D33BE653-7DDD-411B-B501-CFF249DF0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7350B549-BA68-495E-BA4A-711B4155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A54F87CB-563B-4CEB-BA3A-F85900994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0CBAAB25-DBFA-46B9-82FE-AF160EF34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2F50A986-E122-499B-8DBC-FE7CA2DCB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2C861662-1B8A-4383-B562-3C1C5A0F8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54A9DB5B-88DC-4102-B325-C1EDE7CC9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41A0883B-3E32-41FD-899E-2126CFC04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A628292D-0555-4158-9B1A-07414B27F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7605C3-34CA-449D-A743-336A633D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44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noProof="0">
              <a:solidFill>
                <a:schemeClr val="bg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10837E2-C1EC-497A-98A7-2ECFFCD6E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82" y="1764786"/>
            <a:ext cx="4854436" cy="455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BD2C12D-EFF5-4AD8-8ABE-80FC0CF94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830" y="0"/>
            <a:ext cx="4094163" cy="546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anatório: Por que os homens vivem menos? - Papo de Louco">
            <a:extLst>
              <a:ext uri="{FF2B5EF4-FFF2-40B4-BE49-F238E27FC236}">
                <a16:creationId xmlns:a16="http://schemas.microsoft.com/office/drawing/2014/main" id="{0477200F-01FE-49DC-9950-5504CF27C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3192512"/>
            <a:ext cx="4107732" cy="308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9A52FF6D-9877-4502-9207-C4FC7842C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4561574" y="5628798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400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545836E-B050-4955-B80E-C5A35AC2F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62">
            <a:extLst>
              <a:ext uri="{FF2B5EF4-FFF2-40B4-BE49-F238E27FC236}">
                <a16:creationId xmlns:a16="http://schemas.microsoft.com/office/drawing/2014/main" id="{5E6024A1-5F3D-4233-865A-57F6E8605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2473" y="-4805300"/>
            <a:ext cx="2587052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A809394-9FF0-4FBE-9674-04808925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570" y="73152"/>
            <a:ext cx="1340860" cy="223819"/>
            <a:chOff x="5394960" y="73152"/>
            <a:chExt cx="1340860" cy="223819"/>
          </a:xfrm>
        </p:grpSpPr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9F4FB4FC-1458-461C-9AD2-85239479B4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C00BF269-83C8-4686-AFC5-C74871613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84B4A881-F320-4D29-9F2A-92E5A8E26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F1DE952E-BB73-465C-8182-582880F80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5BF7C487-C4BE-43E7-A245-A61F82AAC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8C6F250F-B7D8-473D-B4F7-723045603E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ACD53A85-E1D0-492B-AA47-3E547672C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9C9FBE9E-BA53-4996-A2C3-B58C2671C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FF5BB8E5-9D25-41D9-BB1D-803E3B2E2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9F899E14-F988-4594-87DA-613CDDB9B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7AB465A4-4729-42F9-AFB0-431EA2621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F18A24F6-C77F-4D3D-B42A-852AC1D9FD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D33BE653-7DDD-411B-B501-CFF249DF0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7350B549-BA68-495E-BA4A-711B4155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A54F87CB-563B-4CEB-BA3A-F85900994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0CBAAB25-DBFA-46B9-82FE-AF160EF34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2F50A986-E122-499B-8DBC-FE7CA2DCB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2C861662-1B8A-4383-B562-3C1C5A0F8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54A9DB5B-88DC-4102-B325-C1EDE7CC9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41A0883B-3E32-41FD-899E-2126CFC04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14F572D-44AF-48D4-8754-C1C88617B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276" y="660162"/>
            <a:ext cx="7226710" cy="17810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0D6ABAF-7F50-43EE-A420-47D157A1F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67" y="2593371"/>
            <a:ext cx="7184219" cy="1186554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A628292D-0555-4158-9B1A-07414B27F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7605C3-34CA-449D-A743-336A633D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44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noProof="0">
              <a:solidFill>
                <a:schemeClr val="bg1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F8E7193-86DB-4757-A3F8-F175DADE3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76" y="3978513"/>
            <a:ext cx="7381875" cy="2219325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46C074F9-515D-4294-9D1C-5E68F39E89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279868" y="5581917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904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545836E-B050-4955-B80E-C5A35AC2F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62">
            <a:extLst>
              <a:ext uri="{FF2B5EF4-FFF2-40B4-BE49-F238E27FC236}">
                <a16:creationId xmlns:a16="http://schemas.microsoft.com/office/drawing/2014/main" id="{5E6024A1-5F3D-4233-865A-57F6E8605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2473" y="-4805300"/>
            <a:ext cx="2587052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A809394-9FF0-4FBE-9674-04808925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570" y="73152"/>
            <a:ext cx="1340860" cy="223819"/>
            <a:chOff x="5394960" y="73152"/>
            <a:chExt cx="1340860" cy="223819"/>
          </a:xfrm>
        </p:grpSpPr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9F4FB4FC-1458-461C-9AD2-85239479B4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C00BF269-83C8-4686-AFC5-C74871613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6341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84B4A881-F320-4D29-9F2A-92E5A8E26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F1DE952E-BB73-465C-8182-582880F80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1302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5BF7C487-C4BE-43E7-A245-A61F82AAC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8C6F250F-B7D8-473D-B4F7-723045603E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9188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ACD53A85-E1D0-492B-AA47-3E547672C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9C9FBE9E-BA53-4996-A2C3-B58C2671C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37074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FF5BB8E5-9D25-41D9-BB1D-803E3B2E2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9F899E14-F988-4594-87DA-613CDDB9B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94960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7AB465A4-4729-42F9-AFB0-431EA2621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F18A24F6-C77F-4D3D-B42A-852AC1D9FD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73986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D33BE653-7DDD-411B-B501-CFF249DF0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7350B549-BA68-495E-BA4A-711B4155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1873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A54F87CB-563B-4CEB-BA3A-F85900994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0CBAAB25-DBFA-46B9-82FE-AF160EF34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9759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2F50A986-E122-499B-8DBC-FE7CA2DCB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2C861662-1B8A-4383-B562-3C1C5A0F8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47645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54A9DB5B-88DC-4102-B325-C1EDE7CC9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7315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41A0883B-3E32-41FD-899E-2126CFC04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5531" y="23774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14F572D-44AF-48D4-8754-C1C88617B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000"/>
          <a:stretch/>
        </p:blipFill>
        <p:spPr>
          <a:xfrm>
            <a:off x="629693" y="806683"/>
            <a:ext cx="7226710" cy="623354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A628292D-0555-4158-9B1A-07414B27F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7605C3-34CA-449D-A743-336A633D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44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noProof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16D8E7B-3B86-4266-8D09-8E13B6D17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3" y="1430037"/>
            <a:ext cx="7381875" cy="4219575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72A8CD27-0E4E-465E-8023-EE16A4EAE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195796" y="5569798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94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D51AB52-5ADD-4688-83DB-8A2EB1F26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CC1F35-3467-407A-B0A8-253E0462E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461001"/>
            <a:ext cx="5103839" cy="1907457"/>
          </a:xfrm>
        </p:spPr>
        <p:txBody>
          <a:bodyPr anchor="ctr">
            <a:norm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Falamos de indivíduos, mas e a população?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B860207-ACE2-4B37-A2C2-9AAE0EEBA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737776"/>
            <a:ext cx="242107" cy="1340860"/>
            <a:chOff x="56167" y="899960"/>
            <a:chExt cx="242107" cy="1340860"/>
          </a:xfrm>
        </p:grpSpPr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E8A59B16-7B5E-439A-AABE-6F43ADBEDA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697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38682BC1-12A9-49A6-B07D-32C0E52874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697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929740E6-43AC-43B8-A959-7FA88DA43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276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96E21AC4-82E7-4B8E-BE4D-06F7B3884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276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921A779-B023-4EB0-B665-D0212F009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854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3E26D187-6A2A-4FCB-AB53-925262F7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854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ADC5C21D-9525-4C09-96AC-CD41177752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433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E55B79D7-B509-440B-BB0A-C932B288C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433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2">
              <a:extLst>
                <a:ext uri="{FF2B5EF4-FFF2-40B4-BE49-F238E27FC236}">
                  <a16:creationId xmlns:a16="http://schemas.microsoft.com/office/drawing/2014/main" id="{2EB10EB7-F925-4AB7-9B6B-FAFCA6F00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012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59">
              <a:extLst>
                <a:ext uri="{FF2B5EF4-FFF2-40B4-BE49-F238E27FC236}">
                  <a16:creationId xmlns:a16="http://schemas.microsoft.com/office/drawing/2014/main" id="{4BDE1226-55F7-4E78-8946-97C0D7FDD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012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4FECC137-11B4-48FD-A1AA-610D2138DE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1802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59">
              <a:extLst>
                <a:ext uri="{FF2B5EF4-FFF2-40B4-BE49-F238E27FC236}">
                  <a16:creationId xmlns:a16="http://schemas.microsoft.com/office/drawing/2014/main" id="{180C0DD7-6CE4-486B-916C-C3C87C8180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1802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2">
              <a:extLst>
                <a:ext uri="{FF2B5EF4-FFF2-40B4-BE49-F238E27FC236}">
                  <a16:creationId xmlns:a16="http://schemas.microsoft.com/office/drawing/2014/main" id="{810AE7F9-4396-41FB-94F9-8154D4DC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0381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59">
              <a:extLst>
                <a:ext uri="{FF2B5EF4-FFF2-40B4-BE49-F238E27FC236}">
                  <a16:creationId xmlns:a16="http://schemas.microsoft.com/office/drawing/2014/main" id="{446068F4-9B70-4DC6-82E3-6A6366809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0381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ACCF2A15-7704-4CCF-AB0A-20BE623E7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8960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8DF7B9FB-BF19-4609-9AF1-45D94DCB2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8960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2">
              <a:extLst>
                <a:ext uri="{FF2B5EF4-FFF2-40B4-BE49-F238E27FC236}">
                  <a16:creationId xmlns:a16="http://schemas.microsoft.com/office/drawing/2014/main" id="{03EE7F2A-8C41-44E1-A5C5-F9D7A87E4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539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59">
              <a:extLst>
                <a:ext uri="{FF2B5EF4-FFF2-40B4-BE49-F238E27FC236}">
                  <a16:creationId xmlns:a16="http://schemas.microsoft.com/office/drawing/2014/main" id="{689CADC4-9D26-4B82-9B11-1E2140D1D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539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2">
              <a:extLst>
                <a:ext uri="{FF2B5EF4-FFF2-40B4-BE49-F238E27FC236}">
                  <a16:creationId xmlns:a16="http://schemas.microsoft.com/office/drawing/2014/main" id="{707BC2C3-A51F-45C0-8BEC-31CC1E9AD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118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59">
              <a:extLst>
                <a:ext uri="{FF2B5EF4-FFF2-40B4-BE49-F238E27FC236}">
                  <a16:creationId xmlns:a16="http://schemas.microsoft.com/office/drawing/2014/main" id="{9ECFCC9B-5EAD-4BEC-A4C5-28A4766FC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118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ço Reservado para Conteúdo 5" descr="Multidão de pessoas&#10;&#10;Descrição gerada automaticamente">
            <a:extLst>
              <a:ext uri="{FF2B5EF4-FFF2-40B4-BE49-F238E27FC236}">
                <a16:creationId xmlns:a16="http://schemas.microsoft.com/office/drawing/2014/main" id="{F54B3A14-0ED6-4864-BF58-101DDE5704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7" r="-2" b="12461"/>
          <a:stretch/>
        </p:blipFill>
        <p:spPr>
          <a:xfrm>
            <a:off x="5995074" y="10"/>
            <a:ext cx="6196926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BBA6F99-C2E7-4A60-BF6F-95A240756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825032"/>
            <a:ext cx="6333856" cy="40329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357DECE-6AA5-42EA-B643-3700E5EB8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734" y="3106233"/>
            <a:ext cx="5579327" cy="305584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Quantos somos?</a:t>
            </a:r>
          </a:p>
          <a:p>
            <a:pPr marL="0" indent="0" algn="just">
              <a:buNone/>
            </a:pPr>
            <a:r>
              <a:rPr lang="pt-BR" sz="2000" dirty="0"/>
              <a:t>Quais os 3 países mais populosos do mundo?</a:t>
            </a:r>
          </a:p>
          <a:p>
            <a:pPr marL="0" indent="0" algn="just">
              <a:buNone/>
            </a:pPr>
            <a:r>
              <a:rPr lang="pt-BR" sz="2000" dirty="0"/>
              <a:t>Qual o país com maior expectativa de vida do mundo?</a:t>
            </a:r>
          </a:p>
          <a:p>
            <a:pPr marL="0" indent="0" algn="just">
              <a:buNone/>
            </a:pPr>
            <a:r>
              <a:rPr lang="pt-BR" sz="2000" dirty="0"/>
              <a:t>Qual a população de seu município?</a:t>
            </a:r>
          </a:p>
          <a:p>
            <a:pPr marL="0" indent="0" algn="just">
              <a:buNone/>
            </a:pPr>
            <a:r>
              <a:rPr lang="pt-BR" sz="2000" dirty="0"/>
              <a:t>Você realmente conhece seu município?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501384"/>
            <a:ext cx="6583680" cy="35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E3EF70-E209-441F-95B2-6E31A5FB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98199" y="6492240"/>
            <a:ext cx="475488" cy="36576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rtl="0">
                <a:spcAft>
                  <a:spcPts val="600"/>
                </a:spcAft>
              </a:pPr>
              <a:t>11</a:t>
            </a:fld>
            <a:endParaRPr lang="pt-BR" noProof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01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000A71-EAA0-4A28-9813-F75E92716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5A3A7FE-C25F-40B8-B7C9-CB7D1D946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49" b="22115"/>
          <a:stretch/>
        </p:blipFill>
        <p:spPr>
          <a:xfrm>
            <a:off x="5842503" y="10"/>
            <a:ext cx="6349497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0666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B336EA-DE62-4AC7-92A5-68FDE08F0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7" y="721805"/>
            <a:ext cx="4445587" cy="22219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Somos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6ª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maior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população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globo</a:t>
            </a:r>
            <a:endParaRPr lang="en-US" sz="3200" b="1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EBFF3A-F831-4F03-A169-990BDB6B9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482B57DC-1F79-45B2-BCE1-90DBA8C857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24A129FB-07BB-4B55-A51A-C68ACC626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3DFD2534-C346-4D8B-BADC-498D82150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E503FDC-469D-4CBD-87F0-0F7D59254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E80CFC49-28F2-41EB-85CF-CB6353742F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2E530C68-5FAA-4B3D-83A5-2530DBB73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C9D5D113-729D-432A-AC85-3D774D049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F0DAFBB-AEBB-447A-913D-18410D27F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50464B3B-EA79-44B8-9DBE-1A8439A1A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839F0E1B-9D6C-4E13-825E-7865F1BED7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047D2469-C792-4D62-A83B-7D1AAD73E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4CAE6AD1-D4EA-4B00-8426-38110AF77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2D951EC1-6C71-4B0C-B53E-CCF40F62E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263E8522-E862-4C0A-8DD4-3B86DBF3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15EFDA54-68F3-49DB-B566-8BC4E2027C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DFAAA774-C0B3-47D0-B5A5-35CBCEB62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49A180CD-11A9-4E30-84E9-88923E7A6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F62307C1-3A86-49DC-ABDB-8AB66283D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ABAC793E-C6AB-46FD-BE83-225A574D1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028CC8AC-CFD0-4F2B-B875-754CAEDA0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FAA7B9-99F7-419E-9A25-67262C8C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80"/>
            <a:ext cx="457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ED6580AB-5C3C-4B4F-8E2A-8B7A0A8CE695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algn="ctr"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66E53D0-050B-4129-9B2A-817B3E2260A3}"/>
              </a:ext>
            </a:extLst>
          </p:cNvPr>
          <p:cNvSpPr txBox="1"/>
          <p:nvPr/>
        </p:nvSpPr>
        <p:spPr>
          <a:xfrm>
            <a:off x="680124" y="3531476"/>
            <a:ext cx="5085760" cy="3034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https://paises.ibge.gov.br/#/mapa/ranking/brasil?indicador=77849&amp;tema=5&amp;ano=2018</a:t>
            </a:r>
          </a:p>
        </p:txBody>
      </p:sp>
    </p:spTree>
    <p:extLst>
      <p:ext uri="{BB962C8B-B14F-4D97-AF65-F5344CB8AC3E}">
        <p14:creationId xmlns:p14="http://schemas.microsoft.com/office/powerpoint/2010/main" val="332124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467525-EB1E-46D1-A811-1759CEFBF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474757"/>
            <a:ext cx="3734698" cy="32102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expectativa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vida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nossa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posição</a:t>
            </a:r>
            <a:r>
              <a:rPr lang="en-US" sz="32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é a 125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B2E44E-30A6-416E-A45D-B1E328629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414016"/>
            <a:ext cx="232963" cy="1340860"/>
            <a:chOff x="56167" y="2050133"/>
            <a:chExt cx="232963" cy="1340860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FC3F1FAE-BAA2-4238-87B4-F57CD6E0D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9">
              <a:extLst>
                <a:ext uri="{FF2B5EF4-FFF2-40B4-BE49-F238E27FC236}">
                  <a16:creationId xmlns:a16="http://schemas.microsoft.com/office/drawing/2014/main" id="{089CF776-26E3-443A-9B0A-EBD6CE7AE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1F6F9BAB-A8A1-4A62-86FC-5B3157A6E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59">
              <a:extLst>
                <a:ext uri="{FF2B5EF4-FFF2-40B4-BE49-F238E27FC236}">
                  <a16:creationId xmlns:a16="http://schemas.microsoft.com/office/drawing/2014/main" id="{7A2B6B81-FF9A-43F6-A1AE-917DAA4B0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49817315-151B-4CB1-A230-5A36AF7FB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6CC335AB-9541-4183-93A8-9687D50AB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ED940D30-BF06-4C7A-8790-F0D998247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59">
              <a:extLst>
                <a:ext uri="{FF2B5EF4-FFF2-40B4-BE49-F238E27FC236}">
                  <a16:creationId xmlns:a16="http://schemas.microsoft.com/office/drawing/2014/main" id="{A52173BB-5BB4-4AB9-AC66-79CF7406D8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CD8A6114-D58C-4BB6-9AFE-064C927F3C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B4E88F94-25A1-4836-8BB3-4271B636B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25A83C54-E0E4-4E8A-9EE6-C17D264171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0675818B-7A46-4DED-BBFC-4697A4C04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AF3B1214-DA5A-4076-BE6B-3D9D3ECC6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59">
              <a:extLst>
                <a:ext uri="{FF2B5EF4-FFF2-40B4-BE49-F238E27FC236}">
                  <a16:creationId xmlns:a16="http://schemas.microsoft.com/office/drawing/2014/main" id="{9E008EA5-BFDE-4E41-A137-7528BC706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46544C80-52A4-45E4-BFA9-EF2DF3498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905E3B05-2EB1-44FB-ADE8-F4CD5217A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02542866-00BE-41E8-955D-E3B4E6E03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ADC9572A-D4F6-4C5A-B2C8-C00E855CB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BBF83543-D986-4CD0-A24E-9802847B8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15E8B8C4-D90E-4DC6-BA2D-D21C33318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4472"/>
            <a:ext cx="5291468" cy="1490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4FCA54D7-033E-4CEE-BCF3-ABDE12FC8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8023" y="243862"/>
            <a:ext cx="7624950" cy="6138084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5852160" cy="35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E24F6A-D17A-4E7E-832C-AF8AF249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93208" y="6492240"/>
            <a:ext cx="5486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noProof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5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A49435-E075-4822-9D18-0D1331C9F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38868E-2E70-4BA6-AC66-219FC572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8" y="721805"/>
            <a:ext cx="7336329" cy="897270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a terra do pão de queijo?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AE24FC-E697-4150-A4E9-7038F7232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E6A6DC-8190-4538-9EAF-6D2DA32F2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6A0F9E64-E4D5-4F5D-8DC8-4D718FB4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8B14D11E-46EC-4472-B641-2B229466B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CBCC03E8-EFA8-4481-85F5-6D67FD43B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AEDB5B1-8ED2-479D-B390-166313445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2736CD4-ACBB-4E31-A595-77721EE5F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40EDB8A-0A05-4A4D-9131-B0C9913AD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97852E7D-B6DA-4315-9AB0-F38BDF42C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42626BE-3A9A-4473-9CDB-891652CF9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6990F26-ADA3-4903-BD10-FB3F028C4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4323D42-A322-4207-857F-82B98209C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F9D23351-DEBD-4512-90A7-4603F9CA6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3C35052-0CBF-4794-B3FE-7CF81F06A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DE00348F-61C1-4BAF-A2DE-51D1FA9DC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40C38A9-2B2E-4547-9000-43FE77D14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70394A-2958-4790-9EFB-6DA2EC131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0D08350-9D6D-4252-8A04-D0422792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854E4015-5352-4DFB-A8D1-2F380D399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835C5FE1-6BD5-4F30-AF61-12736BBAD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DDBBD31D-9CD8-4380-A5C6-A03D916CD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437171-B371-4D82-8A37-E8EED006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algn="ctr"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algn="ctr" rtl="0">
                <a:spcAft>
                  <a:spcPts val="600"/>
                </a:spcAft>
              </a:pPr>
              <a:t>14</a:t>
            </a:fld>
            <a:endParaRPr lang="pt-BR" noProof="0">
              <a:solidFill>
                <a:srgbClr val="FFFFFF"/>
              </a:solidFill>
            </a:endParaRP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C27FA0E7-5F87-4C54-80B3-CD1B3310D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770" y="1499842"/>
            <a:ext cx="8737215" cy="511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4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A49435-E075-4822-9D18-0D1331C9F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38868E-2E70-4BA6-AC66-219FC572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8" y="721805"/>
            <a:ext cx="7336329" cy="897270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a terra do pão de queijo?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AE24FC-E697-4150-A4E9-7038F7232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E6A6DC-8190-4538-9EAF-6D2DA32F2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6A0F9E64-E4D5-4F5D-8DC8-4D718FB4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8B14D11E-46EC-4472-B641-2B229466B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CBCC03E8-EFA8-4481-85F5-6D67FD43B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AEDB5B1-8ED2-479D-B390-166313445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2736CD4-ACBB-4E31-A595-77721EE5F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40EDB8A-0A05-4A4D-9131-B0C9913AD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97852E7D-B6DA-4315-9AB0-F38BDF42C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42626BE-3A9A-4473-9CDB-891652CF9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6990F26-ADA3-4903-BD10-FB3F028C4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4323D42-A322-4207-857F-82B98209C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F9D23351-DEBD-4512-90A7-4603F9CA6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3C35052-0CBF-4794-B3FE-7CF81F06A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DE00348F-61C1-4BAF-A2DE-51D1FA9DC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40C38A9-2B2E-4547-9000-43FE77D14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70394A-2958-4790-9EFB-6DA2EC131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0D08350-9D6D-4252-8A04-D0422792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854E4015-5352-4DFB-A8D1-2F380D399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835C5FE1-6BD5-4F30-AF61-12736BBAD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DDBBD31D-9CD8-4380-A5C6-A03D916CD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437171-B371-4D82-8A37-E8EED006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algn="ctr"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algn="ctr" rtl="0">
                <a:spcAft>
                  <a:spcPts val="600"/>
                </a:spcAft>
              </a:pPr>
              <a:t>15</a:t>
            </a:fld>
            <a:endParaRPr lang="pt-BR" noProof="0">
              <a:solidFill>
                <a:srgbClr val="FFFFFF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0C741C-ACFB-4255-ADAD-31B6AAB5A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90" y="1548083"/>
            <a:ext cx="7728730" cy="4482985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862FEF72-530F-4F0E-AA2E-A7A7AF3E8FA5}"/>
              </a:ext>
            </a:extLst>
          </p:cNvPr>
          <p:cNvSpPr txBox="1"/>
          <p:nvPr/>
        </p:nvSpPr>
        <p:spPr>
          <a:xfrm>
            <a:off x="1243088" y="6063106"/>
            <a:ext cx="9579612" cy="721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dirty="0" err="1"/>
              <a:t>Saimos</a:t>
            </a:r>
            <a:r>
              <a:rPr lang="pt-BR" dirty="0"/>
              <a:t> de 7,32% de idosos em 2010 para 25,49% em 2060.</a:t>
            </a:r>
          </a:p>
        </p:txBody>
      </p:sp>
    </p:spTree>
    <p:extLst>
      <p:ext uri="{BB962C8B-B14F-4D97-AF65-F5344CB8AC3E}">
        <p14:creationId xmlns:p14="http://schemas.microsoft.com/office/powerpoint/2010/main" val="272441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A49435-E075-4822-9D18-0D1331C9F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FDE336-D89D-4777-81B2-7C311D3D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925" y="-267942"/>
            <a:ext cx="10390614" cy="2147520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Nossos anfitriões não poderiam ficar de fora...</a:t>
            </a:r>
            <a:endParaRPr lang="pt-BR" sz="3600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AE24FC-E697-4150-A4E9-7038F7232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E6A6DC-8190-4538-9EAF-6D2DA32F2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6A0F9E64-E4D5-4F5D-8DC8-4D718FB4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8B14D11E-46EC-4472-B641-2B229466B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CBCC03E8-EFA8-4481-85F5-6D67FD43B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AEDB5B1-8ED2-479D-B390-166313445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2736CD4-ACBB-4E31-A595-77721EE5F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40EDB8A-0A05-4A4D-9131-B0C9913AD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97852E7D-B6DA-4315-9AB0-F38BDF42C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42626BE-3A9A-4473-9CDB-891652CF9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6990F26-ADA3-4903-BD10-FB3F028C4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4323D42-A322-4207-857F-82B98209C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F9D23351-DEBD-4512-90A7-4603F9CA6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3C35052-0CBF-4794-B3FE-7CF81F06A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DE00348F-61C1-4BAF-A2DE-51D1FA9DC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40C38A9-2B2E-4547-9000-43FE77D14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70394A-2958-4790-9EFB-6DA2EC131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0D08350-9D6D-4252-8A04-D0422792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854E4015-5352-4DFB-A8D1-2F380D399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835C5FE1-6BD5-4F30-AF61-12736BBAD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DDBBD31D-9CD8-4380-A5C6-A03D916CD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98E2A4-703B-4CCD-9E50-CEA2CD31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algn="ctr"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algn="ctr" rtl="0">
                <a:spcAft>
                  <a:spcPts val="600"/>
                </a:spcAft>
              </a:pPr>
              <a:t>16</a:t>
            </a:fld>
            <a:endParaRPr lang="pt-BR" noProof="0">
              <a:solidFill>
                <a:srgbClr val="FFFFFF"/>
              </a:solidFill>
            </a:endParaRP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D2A958F0-5B3E-4A09-B0A3-67F65C85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255033"/>
            <a:ext cx="10220308" cy="503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35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A49435-E075-4822-9D18-0D1331C9F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AE24FC-E697-4150-A4E9-7038F7232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E6A6DC-8190-4538-9EAF-6D2DA32F2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6A0F9E64-E4D5-4F5D-8DC8-4D718FB4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8B14D11E-46EC-4472-B641-2B229466B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CBCC03E8-EFA8-4481-85F5-6D67FD43B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AEDB5B1-8ED2-479D-B390-166313445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2736CD4-ACBB-4E31-A595-77721EE5F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40EDB8A-0A05-4A4D-9131-B0C9913AD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97852E7D-B6DA-4315-9AB0-F38BDF42C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42626BE-3A9A-4473-9CDB-891652CF9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6990F26-ADA3-4903-BD10-FB3F028C4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4323D42-A322-4207-857F-82B98209C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F9D23351-DEBD-4512-90A7-4603F9CA6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3C35052-0CBF-4794-B3FE-7CF81F06A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DE00348F-61C1-4BAF-A2DE-51D1FA9DC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40C38A9-2B2E-4547-9000-43FE77D14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70394A-2958-4790-9EFB-6DA2EC131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0D08350-9D6D-4252-8A04-D0422792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854E4015-5352-4DFB-A8D1-2F380D399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835C5FE1-6BD5-4F30-AF61-12736BBAD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DDBBD31D-9CD8-4380-A5C6-A03D916CD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98E2A4-703B-4CCD-9E50-CEA2CD31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algn="ctr"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algn="ctr" rtl="0">
                <a:spcAft>
                  <a:spcPts val="600"/>
                </a:spcAft>
              </a:pPr>
              <a:t>17</a:t>
            </a:fld>
            <a:endParaRPr lang="pt-BR" noProof="0">
              <a:solidFill>
                <a:srgbClr val="FFFFFF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B66643-7FF3-4B9D-9068-FDC6E9624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848" y="161886"/>
            <a:ext cx="7671610" cy="65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96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A49435-E075-4822-9D18-0D1331C9F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AE24FC-E697-4150-A4E9-7038F7232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E6A6DC-8190-4538-9EAF-6D2DA32F2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6A0F9E64-E4D5-4F5D-8DC8-4D718FB4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8B14D11E-46EC-4472-B641-2B229466B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CBCC03E8-EFA8-4481-85F5-6D67FD43B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0AEDB5B1-8ED2-479D-B390-166313445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32736CD4-ACBB-4E31-A595-77721EE5F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40EDB8A-0A05-4A4D-9131-B0C9913AD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97852E7D-B6DA-4315-9AB0-F38BDF42C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042626BE-3A9A-4473-9CDB-891652CF9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26990F26-ADA3-4903-BD10-FB3F028C4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4323D42-A322-4207-857F-82B98209C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F9D23351-DEBD-4512-90A7-4603F9CA6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3C35052-0CBF-4794-B3FE-7CF81F06A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DE00348F-61C1-4BAF-A2DE-51D1FA9DC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40C38A9-2B2E-4547-9000-43FE77D14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70394A-2958-4790-9EFB-6DA2EC131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0D08350-9D6D-4252-8A04-D0422792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854E4015-5352-4DFB-A8D1-2F380D399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835C5FE1-6BD5-4F30-AF61-12736BBAD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DDBBD31D-9CD8-4380-A5C6-A03D916CD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98E2A4-703B-4CCD-9E50-CEA2CD31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algn="ctr"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rgbClr val="FFFFFF"/>
                </a:solidFill>
              </a:rPr>
              <a:pPr algn="ctr" rtl="0">
                <a:spcAft>
                  <a:spcPts val="600"/>
                </a:spcAft>
              </a:pPr>
              <a:t>18</a:t>
            </a:fld>
            <a:endParaRPr lang="pt-BR" noProof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5BFD881-20B0-435C-BE23-72294822C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354" y="0"/>
            <a:ext cx="6978283" cy="66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8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É ATUÁRIA?</a:t>
            </a:r>
            <a:b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pt-BR" sz="4800" dirty="0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100" noProof="0">
                <a:solidFill>
                  <a:schemeClr val="tx1">
                    <a:lumMod val="50000"/>
                    <a:lumOff val="50000"/>
                  </a:schemeClr>
                </a:solidFill>
              </a:rPr>
              <a:pPr rtl="0">
                <a:spcAft>
                  <a:spcPts val="600"/>
                </a:spcAft>
              </a:pPr>
              <a:t>19</a:t>
            </a:fld>
            <a:endParaRPr lang="pt-BR" sz="1100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E809535-A0B3-4CC2-8AE7-BFA155576E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459840" y="628160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4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1" dirty="0">
                <a:solidFill>
                  <a:srgbClr val="FE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QUE É</a:t>
            </a:r>
            <a:endParaRPr lang="en-US" sz="4000" dirty="0">
              <a:solidFill>
                <a:srgbClr val="FE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1DD62-62F3-4C88-961E-D120F57E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2189" y="2494450"/>
            <a:ext cx="5773883" cy="3563159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2000" dirty="0"/>
              <a:t>	A </a:t>
            </a:r>
            <a:r>
              <a:rPr lang="en-US" sz="2000" dirty="0" err="1"/>
              <a:t>Atuária</a:t>
            </a:r>
            <a:r>
              <a:rPr lang="en-US" sz="2000" dirty="0"/>
              <a:t>, </a:t>
            </a:r>
            <a:r>
              <a:rPr lang="en-US" sz="2000" dirty="0" err="1"/>
              <a:t>também</a:t>
            </a:r>
            <a:r>
              <a:rPr lang="en-US" sz="2000" dirty="0"/>
              <a:t> </a:t>
            </a:r>
            <a:r>
              <a:rPr lang="en-US" sz="2000" dirty="0" err="1"/>
              <a:t>conhecida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Ciências</a:t>
            </a:r>
            <a:r>
              <a:rPr lang="en-US" sz="2000" dirty="0"/>
              <a:t> </a:t>
            </a:r>
            <a:r>
              <a:rPr lang="en-US" sz="2000" dirty="0" err="1"/>
              <a:t>Atuariais</a:t>
            </a:r>
            <a:r>
              <a:rPr lang="en-US" sz="2000" dirty="0"/>
              <a:t>, é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ciência</a:t>
            </a:r>
            <a:r>
              <a:rPr lang="en-US" sz="2000" dirty="0"/>
              <a:t> que </a:t>
            </a:r>
            <a:r>
              <a:rPr lang="en-US" sz="2000" dirty="0" err="1"/>
              <a:t>analisa</a:t>
            </a:r>
            <a:r>
              <a:rPr lang="en-US" sz="2000" dirty="0"/>
              <a:t> e </a:t>
            </a:r>
            <a:r>
              <a:rPr lang="en-US" sz="2000" dirty="0" err="1"/>
              <a:t>gerencia</a:t>
            </a:r>
            <a:r>
              <a:rPr lang="en-US" sz="2000" dirty="0"/>
              <a:t> </a:t>
            </a:r>
            <a:r>
              <a:rPr lang="en-US" sz="2000" dirty="0" err="1"/>
              <a:t>riscos</a:t>
            </a:r>
            <a:r>
              <a:rPr lang="en-US" sz="2000" dirty="0"/>
              <a:t> e </a:t>
            </a:r>
            <a:r>
              <a:rPr lang="en-US" sz="2000" dirty="0" err="1"/>
              <a:t>expectativas</a:t>
            </a:r>
            <a:r>
              <a:rPr lang="en-US" sz="2000" dirty="0"/>
              <a:t>, </a:t>
            </a:r>
            <a:r>
              <a:rPr lang="en-US" sz="2000" dirty="0" err="1"/>
              <a:t>abrangendo</a:t>
            </a:r>
            <a:r>
              <a:rPr lang="en-US" sz="2000" dirty="0"/>
              <a:t>, </a:t>
            </a:r>
            <a:r>
              <a:rPr lang="en-US" sz="2000" dirty="0" err="1"/>
              <a:t>assim</a:t>
            </a:r>
            <a:r>
              <a:rPr lang="en-US" sz="2000" dirty="0"/>
              <a:t>, </a:t>
            </a:r>
            <a:r>
              <a:rPr lang="en-US" sz="2000" dirty="0" err="1"/>
              <a:t>conhecimentos</a:t>
            </a:r>
            <a:r>
              <a:rPr lang="en-US" sz="2000" dirty="0"/>
              <a:t> de </a:t>
            </a:r>
            <a:r>
              <a:rPr lang="en-US" sz="2000" dirty="0" err="1"/>
              <a:t>matemática</a:t>
            </a:r>
            <a:r>
              <a:rPr lang="en-US" sz="2000" dirty="0"/>
              <a:t>, </a:t>
            </a:r>
            <a:r>
              <a:rPr lang="en-US" sz="2000" dirty="0" err="1"/>
              <a:t>economia</a:t>
            </a:r>
            <a:r>
              <a:rPr lang="en-US" sz="2000" dirty="0"/>
              <a:t>, </a:t>
            </a:r>
            <a:r>
              <a:rPr lang="en-US" sz="2000" dirty="0" err="1"/>
              <a:t>probabilidade</a:t>
            </a:r>
            <a:r>
              <a:rPr lang="en-US" sz="2000" dirty="0"/>
              <a:t>, </a:t>
            </a:r>
            <a:r>
              <a:rPr lang="en-US" sz="2000" dirty="0" err="1"/>
              <a:t>finanças</a:t>
            </a:r>
            <a:r>
              <a:rPr lang="en-US" sz="2000" dirty="0"/>
              <a:t>, </a:t>
            </a:r>
            <a:r>
              <a:rPr lang="en-US" sz="2000" dirty="0" err="1"/>
              <a:t>demografia</a:t>
            </a:r>
            <a:r>
              <a:rPr lang="en-US" sz="2000" dirty="0"/>
              <a:t> e </a:t>
            </a:r>
            <a:r>
              <a:rPr lang="en-US" sz="2000" dirty="0" err="1"/>
              <a:t>estatística</a:t>
            </a:r>
            <a:r>
              <a:rPr lang="en-US" sz="2000" dirty="0"/>
              <a:t>. </a:t>
            </a:r>
            <a:r>
              <a:rPr lang="en-US" sz="2000" b="1" dirty="0" err="1"/>
              <a:t>Isto</a:t>
            </a:r>
            <a:r>
              <a:rPr lang="en-US" sz="2000" b="1" dirty="0"/>
              <a:t> é, a </a:t>
            </a:r>
            <a:r>
              <a:rPr lang="en-US" sz="2000" b="1" dirty="0" err="1"/>
              <a:t>Atuária</a:t>
            </a:r>
            <a:r>
              <a:rPr lang="en-US" sz="2000" b="1" dirty="0"/>
              <a:t> é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ciência</a:t>
            </a:r>
            <a:r>
              <a:rPr lang="en-US" sz="2000" b="1" dirty="0"/>
              <a:t> de </a:t>
            </a:r>
            <a:r>
              <a:rPr lang="en-US" sz="2000" b="1" dirty="0" err="1"/>
              <a:t>conhecimento</a:t>
            </a:r>
            <a:r>
              <a:rPr lang="en-US" sz="2000" b="1" dirty="0"/>
              <a:t> </a:t>
            </a:r>
            <a:r>
              <a:rPr lang="en-US" sz="2000" b="1" dirty="0" err="1"/>
              <a:t>multidisciplinar</a:t>
            </a:r>
            <a:r>
              <a:rPr lang="en-US" sz="2000" b="1" dirty="0"/>
              <a:t>.</a:t>
            </a:r>
          </a:p>
          <a:p>
            <a:pPr algn="just"/>
            <a:r>
              <a:rPr lang="en-US" sz="2000" dirty="0"/>
              <a:t>	E é </a:t>
            </a:r>
            <a:r>
              <a:rPr lang="en-US" sz="2000" dirty="0" err="1"/>
              <a:t>essa</a:t>
            </a:r>
            <a:r>
              <a:rPr lang="en-US" sz="2000" dirty="0"/>
              <a:t> </a:t>
            </a:r>
            <a:r>
              <a:rPr lang="en-US" sz="2000" dirty="0" err="1"/>
              <a:t>característica</a:t>
            </a:r>
            <a:r>
              <a:rPr lang="en-US" sz="2000" dirty="0"/>
              <a:t> </a:t>
            </a:r>
            <a:r>
              <a:rPr lang="en-US" sz="2000" dirty="0" err="1"/>
              <a:t>multidisciplinar</a:t>
            </a:r>
            <a:r>
              <a:rPr lang="en-US" sz="2000" dirty="0"/>
              <a:t> que </a:t>
            </a:r>
            <a:r>
              <a:rPr lang="en-US" sz="2000" dirty="0" err="1"/>
              <a:t>diferencia</a:t>
            </a:r>
            <a:r>
              <a:rPr lang="en-US" sz="2000" dirty="0"/>
              <a:t> as </a:t>
            </a:r>
            <a:r>
              <a:rPr lang="en-US" sz="2000" dirty="0" err="1"/>
              <a:t>Ciências</a:t>
            </a:r>
            <a:r>
              <a:rPr lang="en-US" sz="2000" dirty="0"/>
              <a:t> </a:t>
            </a:r>
            <a:r>
              <a:rPr lang="en-US" sz="2000" dirty="0" err="1"/>
              <a:t>Atuariais</a:t>
            </a:r>
            <a:r>
              <a:rPr lang="en-US" sz="2000" dirty="0"/>
              <a:t> da </a:t>
            </a:r>
            <a:r>
              <a:rPr lang="en-US" sz="2000" dirty="0" err="1"/>
              <a:t>matemática</a:t>
            </a:r>
            <a:r>
              <a:rPr lang="en-US" sz="2000" dirty="0"/>
              <a:t> e da </a:t>
            </a:r>
            <a:r>
              <a:rPr lang="en-US" sz="2000" dirty="0" err="1"/>
              <a:t>estatística</a:t>
            </a:r>
            <a:r>
              <a:rPr lang="en-US" sz="2000" dirty="0"/>
              <a:t>.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seja</a:t>
            </a:r>
            <a:r>
              <a:rPr lang="en-US" sz="2000" b="1" dirty="0"/>
              <a:t>, </a:t>
            </a:r>
            <a:r>
              <a:rPr lang="en-US" sz="2000" b="1" dirty="0" err="1"/>
              <a:t>pode</a:t>
            </a:r>
            <a:r>
              <a:rPr lang="en-US" sz="2000" b="1" dirty="0"/>
              <a:t>-se </a:t>
            </a:r>
            <a:r>
              <a:rPr lang="en-US" sz="2000" b="1" dirty="0" err="1"/>
              <a:t>dizer</a:t>
            </a:r>
            <a:r>
              <a:rPr lang="en-US" sz="2000" b="1" dirty="0"/>
              <a:t> que a </a:t>
            </a:r>
            <a:r>
              <a:rPr lang="en-US" sz="2000" b="1" dirty="0" err="1"/>
              <a:t>Atuária</a:t>
            </a:r>
            <a:r>
              <a:rPr lang="en-US" sz="2000" b="1" dirty="0"/>
              <a:t> é </a:t>
            </a:r>
            <a:r>
              <a:rPr lang="en-US" sz="2000" b="1" dirty="0" err="1"/>
              <a:t>basicamente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matemática</a:t>
            </a:r>
            <a:r>
              <a:rPr lang="en-US" sz="2000" b="1" dirty="0"/>
              <a:t>/</a:t>
            </a:r>
            <a:r>
              <a:rPr lang="en-US" sz="2000" b="1" dirty="0" err="1"/>
              <a:t>estatística</a:t>
            </a:r>
            <a:r>
              <a:rPr lang="en-US" sz="2000" b="1" dirty="0"/>
              <a:t> </a:t>
            </a:r>
            <a:r>
              <a:rPr lang="en-US" sz="2000" b="1" dirty="0" err="1"/>
              <a:t>aplicada</a:t>
            </a:r>
            <a:r>
              <a:rPr lang="en-US" sz="2000" b="1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2" descr="What Kind of Job Can You Get With a Degree in Actuarial Science?">
            <a:extLst>
              <a:ext uri="{FF2B5EF4-FFF2-40B4-BE49-F238E27FC236}">
                <a16:creationId xmlns:a16="http://schemas.microsoft.com/office/drawing/2014/main" id="{7A982545-6AB9-4235-9B53-EDDF3719249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" b="25"/>
          <a:stretch>
            <a:fillRect/>
          </a:stretch>
        </p:blipFill>
        <p:spPr bwMode="auto">
          <a:xfrm>
            <a:off x="8319681" y="1797866"/>
            <a:ext cx="3343407" cy="263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875304" y="6285111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1155" y="6377941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20</a:t>
            </a:fld>
            <a:endParaRPr lang="en-US" sz="1000" noProof="0" dirty="0"/>
          </a:p>
        </p:txBody>
      </p:sp>
    </p:spTree>
    <p:extLst>
      <p:ext uri="{BB962C8B-B14F-4D97-AF65-F5344CB8AC3E}">
        <p14:creationId xmlns:p14="http://schemas.microsoft.com/office/powerpoint/2010/main" val="2038292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ATUÁRIO</a:t>
            </a:r>
            <a:endParaRPr lang="en-US" sz="40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1DD62-62F3-4C88-961E-D120F57E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7624" y="2490436"/>
            <a:ext cx="9708995" cy="35671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sz="2400" dirty="0"/>
              <a:t>	</a:t>
            </a:r>
            <a:r>
              <a:rPr lang="pt-BR" sz="2400" dirty="0"/>
              <a:t>Assim, o profissional de atuária (atuário) analisa, mensura e gerencia riscos. Para tanto, necessita ter conhecimento de diversas áreas, sendo “um verdadeiro arquiteto financeiro e matemático social capaz de analisar concomitantemente as mudanças financeiras e sociais no mundo.”</a:t>
            </a:r>
          </a:p>
          <a:p>
            <a:pPr algn="r"/>
            <a:r>
              <a:rPr lang="pt-BR" sz="2000" dirty="0"/>
              <a:t>Definição do IBA (Instituto Brasileiro de Atuária)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21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875304" y="6285111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544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27D15F9-FBA9-45B6-A1EE-7E2610907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49D845D-9A57-49AC-9523-BB0D6DA6F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8" name="Freeform 44">
              <a:extLst>
                <a:ext uri="{FF2B5EF4-FFF2-40B4-BE49-F238E27FC236}">
                  <a16:creationId xmlns:a16="http://schemas.microsoft.com/office/drawing/2014/main" id="{3348EFE1-9D21-4DC0-8EC9-C88767061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5">
              <a:extLst>
                <a:ext uri="{FF2B5EF4-FFF2-40B4-BE49-F238E27FC236}">
                  <a16:creationId xmlns:a16="http://schemas.microsoft.com/office/drawing/2014/main" id="{D9CD0CF4-76F6-470E-A8EF-DD74FC196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6">
              <a:extLst>
                <a:ext uri="{FF2B5EF4-FFF2-40B4-BE49-F238E27FC236}">
                  <a16:creationId xmlns:a16="http://schemas.microsoft.com/office/drawing/2014/main" id="{71645EB6-7E0C-491E-9A5B-C25E80A64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7">
              <a:extLst>
                <a:ext uri="{FF2B5EF4-FFF2-40B4-BE49-F238E27FC236}">
                  <a16:creationId xmlns:a16="http://schemas.microsoft.com/office/drawing/2014/main" id="{D20E5CAC-62A4-48E1-9F9F-1F817668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53A11D2-F06B-447E-96A7-27A21A8FA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ATUÁRIO</a:t>
            </a:r>
            <a:endParaRPr lang="en-US" sz="40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5" name="Picture 2" descr="3 de Abril – Dia do Atuário | Espaço Cultural de Emilia Eiko">
            <a:extLst>
              <a:ext uri="{FF2B5EF4-FFF2-40B4-BE49-F238E27FC236}">
                <a16:creationId xmlns:a16="http://schemas.microsoft.com/office/drawing/2014/main" id="{DF5A4076-5395-4740-BA07-0B7696075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95"/>
          <a:stretch/>
        </p:blipFill>
        <p:spPr bwMode="auto">
          <a:xfrm>
            <a:off x="1424902" y="2632479"/>
            <a:ext cx="3209779" cy="328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1DD62-62F3-4C88-961E-D120F57E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95569" y="2494450"/>
            <a:ext cx="5471529" cy="3563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	Para se </a:t>
            </a:r>
            <a:r>
              <a:rPr lang="en-US" sz="2200" dirty="0" err="1"/>
              <a:t>tornar</a:t>
            </a:r>
            <a:r>
              <a:rPr lang="en-US" sz="2200" dirty="0"/>
              <a:t> um </a:t>
            </a:r>
            <a:r>
              <a:rPr lang="en-US" sz="2200" dirty="0" err="1"/>
              <a:t>atuário</a:t>
            </a:r>
            <a:r>
              <a:rPr lang="en-US" sz="2200" dirty="0"/>
              <a:t> é </a:t>
            </a:r>
            <a:r>
              <a:rPr lang="en-US" sz="2200" dirty="0" err="1"/>
              <a:t>preciso</a:t>
            </a:r>
            <a:r>
              <a:rPr lang="en-US" sz="2200" dirty="0"/>
              <a:t> </a:t>
            </a:r>
            <a:r>
              <a:rPr lang="en-US" sz="2200" dirty="0" err="1"/>
              <a:t>fazer</a:t>
            </a:r>
            <a:r>
              <a:rPr lang="en-US" sz="2200" dirty="0"/>
              <a:t> </a:t>
            </a:r>
            <a:r>
              <a:rPr lang="en-US" sz="2200" dirty="0" err="1"/>
              <a:t>graduação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Ciências</a:t>
            </a:r>
            <a:r>
              <a:rPr lang="en-US" sz="2200" dirty="0"/>
              <a:t> </a:t>
            </a:r>
            <a:r>
              <a:rPr lang="en-US" sz="2200" dirty="0" err="1"/>
              <a:t>Atuariais</a:t>
            </a:r>
            <a:r>
              <a:rPr lang="en-US" sz="2200" dirty="0"/>
              <a:t>. Durante o </a:t>
            </a:r>
            <a:r>
              <a:rPr lang="en-US" sz="2200" dirty="0" err="1"/>
              <a:t>curso</a:t>
            </a:r>
            <a:r>
              <a:rPr lang="en-US" sz="2200" dirty="0"/>
              <a:t>, </a:t>
            </a:r>
            <a:r>
              <a:rPr lang="en-US" sz="2200" dirty="0" err="1"/>
              <a:t>são</a:t>
            </a:r>
            <a:r>
              <a:rPr lang="en-US" sz="2200" dirty="0"/>
              <a:t> vistas </a:t>
            </a:r>
            <a:r>
              <a:rPr lang="en-US" sz="2200" dirty="0" err="1"/>
              <a:t>disciplinas</a:t>
            </a:r>
            <a:r>
              <a:rPr lang="en-US" sz="2200" dirty="0"/>
              <a:t> de </a:t>
            </a:r>
            <a:r>
              <a:rPr lang="en-US" sz="2200" dirty="0" err="1"/>
              <a:t>diferentes</a:t>
            </a:r>
            <a:r>
              <a:rPr lang="en-US" sz="2200" dirty="0"/>
              <a:t> </a:t>
            </a:r>
            <a:r>
              <a:rPr lang="en-US" sz="2200" dirty="0" err="1"/>
              <a:t>áreas</a:t>
            </a:r>
            <a:r>
              <a:rPr lang="en-US" sz="2200" dirty="0"/>
              <a:t>, com </a:t>
            </a:r>
            <a:r>
              <a:rPr lang="en-US" sz="2200" dirty="0" err="1"/>
              <a:t>foco</a:t>
            </a:r>
            <a:r>
              <a:rPr lang="en-US" sz="2200" dirty="0"/>
              <a:t> principal </a:t>
            </a:r>
            <a:r>
              <a:rPr lang="en-US" sz="2200" dirty="0" err="1"/>
              <a:t>em</a:t>
            </a:r>
            <a:r>
              <a:rPr lang="en-US" sz="2200" dirty="0"/>
              <a:t>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Probabilidade</a:t>
            </a:r>
            <a:endParaRPr lang="en-US" sz="22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200" dirty="0"/>
              <a:t>Economia</a:t>
            </a:r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Estatística</a:t>
            </a:r>
            <a:endParaRPr lang="en-US" sz="22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Contabilidade</a:t>
            </a:r>
            <a:endParaRPr lang="en-US" sz="22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Demografia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22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113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ÁREAS DE ATUAÇÃO</a:t>
            </a: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1DD62-62F3-4C88-961E-D120F57E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7671" y="1199630"/>
            <a:ext cx="6525220" cy="46168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Atuária</a:t>
            </a:r>
            <a:r>
              <a:rPr lang="en-US" sz="2400" dirty="0"/>
              <a:t> divide-se </a:t>
            </a:r>
            <a:r>
              <a:rPr lang="en-US" sz="2400" dirty="0" err="1"/>
              <a:t>em</a:t>
            </a:r>
            <a:r>
              <a:rPr lang="en-US" sz="2400" dirty="0"/>
              <a:t>, </a:t>
            </a:r>
            <a:r>
              <a:rPr lang="en-US" sz="2400" dirty="0" err="1"/>
              <a:t>basicamente</a:t>
            </a:r>
            <a:r>
              <a:rPr lang="en-US" sz="2400" dirty="0"/>
              <a:t>, </a:t>
            </a:r>
            <a:r>
              <a:rPr lang="en-US" sz="2400" dirty="0" err="1"/>
              <a:t>dois</a:t>
            </a:r>
            <a:r>
              <a:rPr lang="en-US" sz="2400" dirty="0"/>
              <a:t> </a:t>
            </a:r>
            <a:r>
              <a:rPr lang="en-US" sz="2400" dirty="0" err="1"/>
              <a:t>ramos</a:t>
            </a:r>
            <a:r>
              <a:rPr lang="en-US" sz="2400" dirty="0"/>
              <a:t>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14500" lvl="3" indent="-228600" algn="just">
              <a:buFont typeface="Arial" panose="020B0604020202020204" pitchFamily="34" charset="0"/>
              <a:buChar char="•"/>
            </a:pPr>
            <a:r>
              <a:rPr lang="en-US" sz="2400" b="1" dirty="0" err="1"/>
              <a:t>Ramo</a:t>
            </a:r>
            <a:r>
              <a:rPr lang="en-US" sz="2400" b="1" dirty="0"/>
              <a:t> Vida: </a:t>
            </a:r>
            <a:r>
              <a:rPr lang="en-US" sz="2400" dirty="0" err="1"/>
              <a:t>áreas</a:t>
            </a:r>
            <a:r>
              <a:rPr lang="en-US" sz="2400" dirty="0"/>
              <a:t> de </a:t>
            </a:r>
            <a:r>
              <a:rPr lang="en-US" sz="2400" dirty="0" err="1"/>
              <a:t>longo</a:t>
            </a:r>
            <a:r>
              <a:rPr lang="en-US" sz="2400" dirty="0"/>
              <a:t> </a:t>
            </a:r>
            <a:r>
              <a:rPr lang="en-US" sz="2400" dirty="0" err="1"/>
              <a:t>prazo</a:t>
            </a:r>
            <a:r>
              <a:rPr lang="en-US" sz="2400" dirty="0"/>
              <a:t>, </a:t>
            </a:r>
            <a:r>
              <a:rPr lang="en-US" sz="2400" dirty="0" err="1"/>
              <a:t>envolvendo</a:t>
            </a:r>
            <a:r>
              <a:rPr lang="en-US" sz="2400" dirty="0"/>
              <a:t> </a:t>
            </a:r>
            <a:r>
              <a:rPr lang="en-US" sz="2400" dirty="0" err="1"/>
              <a:t>seguros</a:t>
            </a:r>
            <a:r>
              <a:rPr lang="en-US" sz="2400" dirty="0"/>
              <a:t> de </a:t>
            </a:r>
            <a:r>
              <a:rPr lang="en-US" sz="2400" dirty="0" err="1"/>
              <a:t>pessoas</a:t>
            </a:r>
            <a:r>
              <a:rPr lang="en-US" sz="2400" dirty="0"/>
              <a:t> (</a:t>
            </a:r>
            <a:r>
              <a:rPr lang="en-US" sz="2400" dirty="0" err="1"/>
              <a:t>aposentadoria</a:t>
            </a:r>
            <a:r>
              <a:rPr lang="en-US" sz="2400" dirty="0"/>
              <a:t>, </a:t>
            </a:r>
            <a:r>
              <a:rPr lang="en-US" sz="2400" dirty="0" err="1"/>
              <a:t>planos</a:t>
            </a:r>
            <a:r>
              <a:rPr lang="en-US" sz="2400" dirty="0"/>
              <a:t> de </a:t>
            </a:r>
            <a:r>
              <a:rPr lang="en-US" sz="2400" dirty="0" err="1"/>
              <a:t>saúde</a:t>
            </a:r>
            <a:r>
              <a:rPr lang="en-US" sz="2400" dirty="0"/>
              <a:t>, </a:t>
            </a:r>
            <a:r>
              <a:rPr lang="en-US" sz="2400" dirty="0" err="1"/>
              <a:t>seguro</a:t>
            </a:r>
            <a:r>
              <a:rPr lang="en-US" sz="2400" dirty="0"/>
              <a:t> de </a:t>
            </a:r>
            <a:r>
              <a:rPr lang="en-US" sz="2400" dirty="0" err="1"/>
              <a:t>vida</a:t>
            </a:r>
            <a:r>
              <a:rPr lang="en-US" sz="2400" dirty="0"/>
              <a:t>, etc.)</a:t>
            </a:r>
          </a:p>
          <a:p>
            <a:pPr lvl="3" indent="-2286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14500" lvl="3" indent="-228600" algn="just">
              <a:buFont typeface="Arial" panose="020B0604020202020204" pitchFamily="34" charset="0"/>
              <a:buChar char="•"/>
            </a:pPr>
            <a:r>
              <a:rPr lang="en-US" sz="2400" b="1" dirty="0" err="1"/>
              <a:t>Ramo</a:t>
            </a:r>
            <a:r>
              <a:rPr lang="en-US" sz="2400" b="1" dirty="0"/>
              <a:t> </a:t>
            </a:r>
            <a:r>
              <a:rPr lang="en-US" sz="2400" b="1" dirty="0" err="1"/>
              <a:t>Não</a:t>
            </a:r>
            <a:r>
              <a:rPr lang="en-US" sz="2400" b="1" dirty="0"/>
              <a:t>-Vida: </a:t>
            </a:r>
            <a:r>
              <a:rPr lang="en-US" sz="2400" dirty="0" err="1"/>
              <a:t>áreas</a:t>
            </a:r>
            <a:r>
              <a:rPr lang="en-US" sz="2400" dirty="0"/>
              <a:t> de </a:t>
            </a:r>
            <a:r>
              <a:rPr lang="en-US" sz="2400" dirty="0" err="1"/>
              <a:t>curto</a:t>
            </a:r>
            <a:r>
              <a:rPr lang="en-US" sz="2400" dirty="0"/>
              <a:t> </a:t>
            </a:r>
            <a:r>
              <a:rPr lang="en-US" sz="2400" dirty="0" err="1"/>
              <a:t>prazo</a:t>
            </a:r>
            <a:r>
              <a:rPr lang="en-US" sz="2400" dirty="0"/>
              <a:t>, </a:t>
            </a:r>
            <a:r>
              <a:rPr lang="en-US" sz="2400" dirty="0" err="1"/>
              <a:t>envolvendo</a:t>
            </a:r>
            <a:r>
              <a:rPr lang="en-US" sz="2400" dirty="0"/>
              <a:t> </a:t>
            </a:r>
            <a:r>
              <a:rPr lang="en-US" sz="2400" dirty="0" err="1"/>
              <a:t>gerenciamento</a:t>
            </a:r>
            <a:r>
              <a:rPr lang="en-US" sz="2400" dirty="0"/>
              <a:t> </a:t>
            </a:r>
            <a:r>
              <a:rPr lang="en-US" sz="2400" dirty="0" err="1"/>
              <a:t>financeiro</a:t>
            </a:r>
            <a:r>
              <a:rPr lang="en-US" sz="2400" dirty="0"/>
              <a:t> de </a:t>
            </a:r>
            <a:r>
              <a:rPr lang="en-US" sz="2400" dirty="0" err="1"/>
              <a:t>empresas</a:t>
            </a:r>
            <a:r>
              <a:rPr lang="en-US" sz="2400" dirty="0"/>
              <a:t>, </a:t>
            </a:r>
            <a:r>
              <a:rPr lang="en-US" sz="2400" dirty="0" err="1"/>
              <a:t>seguros</a:t>
            </a:r>
            <a:r>
              <a:rPr lang="en-US" sz="2400" dirty="0"/>
              <a:t> </a:t>
            </a:r>
            <a:r>
              <a:rPr lang="en-US" sz="2400" dirty="0" err="1"/>
              <a:t>patrimoniais</a:t>
            </a:r>
            <a:r>
              <a:rPr lang="en-US" sz="2400" dirty="0"/>
              <a:t> e </a:t>
            </a:r>
            <a:r>
              <a:rPr lang="en-US" sz="2400" dirty="0" err="1"/>
              <a:t>empresariais</a:t>
            </a:r>
            <a:r>
              <a:rPr lang="en-US" sz="2400" dirty="0"/>
              <a:t>, </a:t>
            </a:r>
            <a:r>
              <a:rPr lang="en-US" sz="2400" dirty="0" err="1"/>
              <a:t>dentre</a:t>
            </a:r>
            <a:r>
              <a:rPr lang="en-US" sz="2400" dirty="0"/>
              <a:t> outros.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4368" y="647534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23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827344" y="628968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728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2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7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ÁREAS DE ATUAÇÃO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1DD62-62F3-4C88-961E-D120F57E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principais</a:t>
            </a:r>
            <a:r>
              <a:rPr lang="en-US" sz="2400" dirty="0"/>
              <a:t> </a:t>
            </a:r>
            <a:r>
              <a:rPr lang="en-US" sz="2400" dirty="0" err="1"/>
              <a:t>setores</a:t>
            </a:r>
            <a:r>
              <a:rPr lang="en-US" sz="2400" dirty="0"/>
              <a:t> de </a:t>
            </a:r>
            <a:r>
              <a:rPr lang="en-US" sz="2400" dirty="0" err="1"/>
              <a:t>atuação</a:t>
            </a:r>
            <a:r>
              <a:rPr lang="en-US" sz="2400" dirty="0"/>
              <a:t> do </a:t>
            </a:r>
            <a:r>
              <a:rPr lang="en-US" sz="2400" dirty="0" err="1"/>
              <a:t>atuário</a:t>
            </a:r>
            <a:r>
              <a:rPr lang="en-US" sz="2400" dirty="0"/>
              <a:t> no </a:t>
            </a:r>
            <a:r>
              <a:rPr lang="en-US" sz="2400" dirty="0" err="1"/>
              <a:t>Brasil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:</a:t>
            </a:r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Seguros</a:t>
            </a:r>
            <a:endParaRPr lang="en-US" sz="24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Saúde</a:t>
            </a:r>
            <a:r>
              <a:rPr lang="en-US" sz="2400" dirty="0"/>
              <a:t> </a:t>
            </a:r>
            <a:r>
              <a:rPr lang="en-US" sz="2400" dirty="0" err="1"/>
              <a:t>Suplementar</a:t>
            </a:r>
            <a:endParaRPr lang="en-US" sz="24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Capitalização</a:t>
            </a:r>
            <a:endParaRPr lang="en-US" sz="2400" dirty="0"/>
          </a:p>
          <a:p>
            <a:pPr marL="1714500" lvl="3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Previdência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1" name="Picture 2" descr="Actuary Job Description: Salary, Skills &amp;amp; More">
            <a:extLst>
              <a:ext uri="{FF2B5EF4-FFF2-40B4-BE49-F238E27FC236}">
                <a16:creationId xmlns:a16="http://schemas.microsoft.com/office/drawing/2014/main" id="{FB414BF8-16B9-4F16-B4EC-549D39A6F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4343" y="2903562"/>
            <a:ext cx="4111502" cy="274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24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560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9440332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b="1" kern="12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PREVIDÊNCIA</a:t>
            </a:r>
            <a:endParaRPr lang="en-US" sz="4000" kern="1200" dirty="0">
              <a:solidFill>
                <a:schemeClr val="accent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D6580AB-5C3C-4B4F-8E2A-8B7A0A8CE695}" type="slidenum">
              <a:rPr lang="en-US" smtClean="0"/>
              <a:pPr>
                <a:spcAft>
                  <a:spcPts val="600"/>
                </a:spcAft>
                <a:defRPr/>
              </a:pPr>
              <a:t>25</a:t>
            </a:fld>
            <a:endParaRPr lang="en-US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9817247" y="179409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F14BD8F2-4FAD-4258-B942-4725A4BC3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7711"/>
              </p:ext>
            </p:extLst>
          </p:nvPr>
        </p:nvGraphicFramePr>
        <p:xfrm>
          <a:off x="838200" y="150631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3827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B3B9DBC-97CC-4A18-B4A6-66E24029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492644-1D84-449E-94E4-5FC5C873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41" y="637953"/>
            <a:ext cx="9372115" cy="3189507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8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ATUÁRIA NO RPPS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94EE1A74-DEBF-434E-8B5E-7AB296EC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8C7C4D4B-92D9-4FA4-A294-749E8574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BADA3358-2A3F-41B0-A458-6FD1DB3A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E4737216-37B2-43AD-AB08-05BFCCEFC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26</a:t>
            </a:fld>
            <a:endParaRPr lang="pt-BR" sz="1000" noProof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60D9596-409C-4DA0-9E8C-CC2C394177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5075" y="628968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68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51">
            <a:extLst>
              <a:ext uri="{FF2B5EF4-FFF2-40B4-BE49-F238E27FC236}">
                <a16:creationId xmlns:a16="http://schemas.microsoft.com/office/drawing/2014/main" id="{B26EE4FD-480F-42A5-9FEB-DA630457C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5">
            <a:extLst>
              <a:ext uri="{FF2B5EF4-FFF2-40B4-BE49-F238E27FC236}">
                <a16:creationId xmlns:a16="http://schemas.microsoft.com/office/drawing/2014/main" id="{A187062F-BE14-42FC-B06A-607DB238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8" y="1766812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">
            <a:extLst>
              <a:ext uri="{FF2B5EF4-FFF2-40B4-BE49-F238E27FC236}">
                <a16:creationId xmlns:a16="http://schemas.microsoft.com/office/drawing/2014/main" id="{731FE21B-2A45-4BF5-8B03-E1234198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9" y="1423780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7">
            <a:extLst>
              <a:ext uri="{FF2B5EF4-FFF2-40B4-BE49-F238E27FC236}">
                <a16:creationId xmlns:a16="http://schemas.microsoft.com/office/drawing/2014/main" id="{2DC5A94D-79ED-48F5-9DC5-96CBB507C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3" y="1239381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93A3D4BE-AF25-4F9A-9C29-1145CCE24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2" y="1230651"/>
            <a:ext cx="1020865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997" y="1607809"/>
            <a:ext cx="9236026" cy="2876680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5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PRINCIPAIS LEGISLAÇÕES</a:t>
            </a:r>
            <a:br>
              <a:rPr lang="pt-BR" sz="5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pt-BR" sz="5600" dirty="0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27</a:t>
            </a:fld>
            <a:endParaRPr lang="pt-BR" sz="1000" noProof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9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6CDE0F1-9733-4A5C-9F3C-0EF79B1BD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28</a:t>
            </a:fld>
            <a:endParaRPr lang="pt-BR" noProof="0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FEA1FAC-AE92-4261-BC39-7D75749E5D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073580"/>
              </p:ext>
            </p:extLst>
          </p:nvPr>
        </p:nvGraphicFramePr>
        <p:xfrm>
          <a:off x="1366757" y="337318"/>
          <a:ext cx="9469858" cy="570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F904544D-5595-49CC-AAA7-148BB17FB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06488" y="6247249"/>
            <a:ext cx="2068222" cy="47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13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2D9DB69-AF1E-4820-93A2-70D24BD6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29</a:t>
            </a:fld>
            <a:endParaRPr lang="pt-BR" noProof="0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FF5F72E-3ADA-40CE-8D4C-38F18B516C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423630"/>
              </p:ext>
            </p:extLst>
          </p:nvPr>
        </p:nvGraphicFramePr>
        <p:xfrm>
          <a:off x="2078249" y="528383"/>
          <a:ext cx="8621595" cy="527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961F7FF0-62D5-4566-BA23-45F68E59E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29067" y="6248600"/>
            <a:ext cx="2532248" cy="58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254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2E518683-C2A4-4657-830C-BD321D0A8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5">
            <a:extLst>
              <a:ext uri="{FF2B5EF4-FFF2-40B4-BE49-F238E27FC236}">
                <a16:creationId xmlns:a16="http://schemas.microsoft.com/office/drawing/2014/main" id="{ECF6CE48-067D-4BCC-8118-FAC936C40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6">
            <a:extLst>
              <a:ext uri="{FF2B5EF4-FFF2-40B4-BE49-F238E27FC236}">
                <a16:creationId xmlns:a16="http://schemas.microsoft.com/office/drawing/2014/main" id="{5996AF05-FFC0-48E3-A851-FDF4C938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7">
            <a:extLst>
              <a:ext uri="{FF2B5EF4-FFF2-40B4-BE49-F238E27FC236}">
                <a16:creationId xmlns:a16="http://schemas.microsoft.com/office/drawing/2014/main" id="{5C32DE67-E0F0-476E-83F7-D49807AC5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8">
            <a:extLst>
              <a:ext uri="{FF2B5EF4-FFF2-40B4-BE49-F238E27FC236}">
                <a16:creationId xmlns:a16="http://schemas.microsoft.com/office/drawing/2014/main" id="{1AC8D917-094B-4A3C-861B-1C717FAD3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258859" y="1118007"/>
            <a:ext cx="563429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842" y="1448469"/>
            <a:ext cx="5004344" cy="3036019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4800" kern="1200" dirty="0">
                <a:solidFill>
                  <a:srgbClr val="FE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AVALIAÇÃO ATUARIAL</a:t>
            </a:r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72069" y="6283484"/>
            <a:ext cx="2258904" cy="518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raphic 26" descr="Bar chart">
            <a:extLst>
              <a:ext uri="{FF2B5EF4-FFF2-40B4-BE49-F238E27FC236}">
                <a16:creationId xmlns:a16="http://schemas.microsoft.com/office/drawing/2014/main" id="{9AD6829F-E219-4274-991E-4E851210A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2700" y="1448469"/>
            <a:ext cx="3268772" cy="3268768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/>
              <a:pPr>
                <a:spcAft>
                  <a:spcPts val="600"/>
                </a:spcAft>
              </a:pPr>
              <a:t>30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4065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B95B667-4635-419A-B7D9-4E920EB70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82B9A08F-46FD-49B4-AA1C-023F5DF7C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9586" y="926258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7FFA530A-28A7-492C-87A9-945FC3854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8949" y="658609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23EA44DF-1990-4BBC-B683-D08E7190E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94410" y="659524"/>
            <a:ext cx="5299200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74D040-24ED-4D29-852F-D9C8FC450F46}"/>
              </a:ext>
            </a:extLst>
          </p:cNvPr>
          <p:cNvSpPr txBox="1"/>
          <p:nvPr/>
        </p:nvSpPr>
        <p:spPr>
          <a:xfrm>
            <a:off x="6420913" y="2319179"/>
            <a:ext cx="4648242" cy="32400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EFFFF"/>
                </a:solidFill>
              </a:rPr>
              <a:t>O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corre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anualmente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e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tem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como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data base 31 de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dezembro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do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ano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anterior. </a:t>
            </a:r>
          </a:p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err="1">
                <a:solidFill>
                  <a:srgbClr val="FEFFFF"/>
                </a:solidFill>
                <a:effectLst/>
              </a:rPr>
              <a:t>Através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dessa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avaliação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é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possível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identificar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compromissos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do Instituto de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Previdência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e de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seus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participantes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em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relação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aos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benefícios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,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bem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como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quais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recursos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necessários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 para </a:t>
            </a:r>
            <a:r>
              <a:rPr lang="en-US" sz="2000" b="0" dirty="0" err="1">
                <a:solidFill>
                  <a:srgbClr val="FEFFFF"/>
                </a:solidFill>
                <a:effectLst/>
              </a:rPr>
              <a:t>garanti</a:t>
            </a:r>
            <a:r>
              <a:rPr lang="en-US" sz="2000" b="0" dirty="0">
                <a:solidFill>
                  <a:srgbClr val="FEFFFF"/>
                </a:solidFill>
                <a:effectLst/>
              </a:rPr>
              <a:t>-los.</a:t>
            </a:r>
            <a:endParaRPr lang="en-US" sz="2000" b="0" u="none" strike="noStrike" baseline="0" dirty="0">
              <a:solidFill>
                <a:srgbClr val="FEFFFF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D9A1474-2E83-4B35-9D81-F2C7086B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/>
              <a:pPr>
                <a:spcAft>
                  <a:spcPts val="600"/>
                </a:spcAft>
              </a:pPr>
              <a:t>31</a:t>
            </a:fld>
            <a:endParaRPr lang="en-US" sz="1000" noProof="0"/>
          </a:p>
        </p:txBody>
      </p:sp>
      <p:pic>
        <p:nvPicPr>
          <p:cNvPr id="4" name="Imagem 3" descr="Padrão do plano de fundo&#10;&#10;Descrição gerada automaticamente">
            <a:extLst>
              <a:ext uri="{FF2B5EF4-FFF2-40B4-BE49-F238E27FC236}">
                <a16:creationId xmlns:a16="http://schemas.microsoft.com/office/drawing/2014/main" id="{082BF9FE-4B20-49E2-A90F-64F3E88DE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6826546-C9BD-42C5-9E0A-FF6EC8BD65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8500" t="28990" r="20863" b="19185"/>
          <a:stretch/>
        </p:blipFill>
        <p:spPr>
          <a:xfrm>
            <a:off x="387021" y="1520259"/>
            <a:ext cx="5489830" cy="329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50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4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COMPONENTES</a:t>
            </a:r>
            <a:endParaRPr lang="en-US" sz="44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32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B1D2E21D-2A07-48CD-96B4-BEA6F75032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0609537"/>
              </p:ext>
            </p:extLst>
          </p:nvPr>
        </p:nvGraphicFramePr>
        <p:xfrm>
          <a:off x="3220977" y="2377063"/>
          <a:ext cx="6849510" cy="4003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1528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44">
            <a:extLst>
              <a:ext uri="{FF2B5EF4-FFF2-40B4-BE49-F238E27FC236}">
                <a16:creationId xmlns:a16="http://schemas.microsoft.com/office/drawing/2014/main" id="{D60E71B4-DE6B-4668-8007-AAE6137E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26" descr="Pesquisa de documento">
            <a:extLst>
              <a:ext uri="{FF2B5EF4-FFF2-40B4-BE49-F238E27FC236}">
                <a16:creationId xmlns:a16="http://schemas.microsoft.com/office/drawing/2014/main" id="{91B33474-CB23-412F-930B-BDA1ACC52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529" y="1370992"/>
            <a:ext cx="3506256" cy="3506256"/>
          </a:xfrm>
          <a:prstGeom prst="rect">
            <a:avLst/>
          </a:prstGeom>
        </p:spPr>
      </p:pic>
      <p:grpSp>
        <p:nvGrpSpPr>
          <p:cNvPr id="58" name="Group 46">
            <a:extLst>
              <a:ext uri="{FF2B5EF4-FFF2-40B4-BE49-F238E27FC236}">
                <a16:creationId xmlns:a16="http://schemas.microsoft.com/office/drawing/2014/main" id="{F6E4C944-4BB6-469F-81D8-BD81B4A1B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652632" y="1135060"/>
            <a:ext cx="1080325" cy="5357935"/>
            <a:chOff x="4484269" y="1135060"/>
            <a:chExt cx="1080325" cy="5357935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049C18AF-F7F1-4882-AD18-7B2F41ECE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484269" y="1756600"/>
              <a:ext cx="1080325" cy="4736395"/>
            </a:xfrm>
            <a:custGeom>
              <a:avLst/>
              <a:gdLst>
                <a:gd name="T0" fmla="*/ 491 w 491"/>
                <a:gd name="T1" fmla="*/ 2247 h 2732"/>
                <a:gd name="T2" fmla="*/ 0 w 491"/>
                <a:gd name="T3" fmla="*/ 2732 h 2732"/>
                <a:gd name="T4" fmla="*/ 0 w 491"/>
                <a:gd name="T5" fmla="*/ 486 h 2732"/>
                <a:gd name="T6" fmla="*/ 491 w 491"/>
                <a:gd name="T7" fmla="*/ 0 h 2732"/>
                <a:gd name="T8" fmla="*/ 491 w 491"/>
                <a:gd name="T9" fmla="*/ 2247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2732">
                  <a:moveTo>
                    <a:pt x="491" y="2247"/>
                  </a:moveTo>
                  <a:lnTo>
                    <a:pt x="0" y="2732"/>
                  </a:lnTo>
                  <a:lnTo>
                    <a:pt x="0" y="486"/>
                  </a:lnTo>
                  <a:lnTo>
                    <a:pt x="491" y="0"/>
                  </a:lnTo>
                  <a:lnTo>
                    <a:pt x="491" y="224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30A22449-086C-4824-B1B9-BF39EA11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6839" y="1357766"/>
              <a:ext cx="687754" cy="430312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3D4E73C1-53C3-46BA-B103-34DE7B513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8850" y="1135060"/>
              <a:ext cx="409371" cy="4169215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Rectangle 8">
            <a:extLst>
              <a:ext uri="{FF2B5EF4-FFF2-40B4-BE49-F238E27FC236}">
                <a16:creationId xmlns:a16="http://schemas.microsoft.com/office/drawing/2014/main" id="{0595ECE5-BD7E-4F71-820D-40971970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25957" y="1124043"/>
            <a:ext cx="6477540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0" y="1445775"/>
            <a:ext cx="5877340" cy="3342435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48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HIPÓTESES ATUARIAIS E PREMISSAS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/>
              <a:pPr>
                <a:spcAft>
                  <a:spcPts val="600"/>
                </a:spcAft>
              </a:pPr>
              <a:t>33</a:t>
            </a:fld>
            <a:endParaRPr lang="en-US" sz="1000" noProof="0"/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09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4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QUE SÃO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34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spaço Reservado para Texto 3">
            <a:extLst>
              <a:ext uri="{FF2B5EF4-FFF2-40B4-BE49-F238E27FC236}">
                <a16:creationId xmlns:a16="http://schemas.microsoft.com/office/drawing/2014/main" id="{38B450B3-6F2F-407B-BE83-B6E06E1FDE7E}"/>
              </a:ext>
            </a:extLst>
          </p:cNvPr>
          <p:cNvSpPr txBox="1">
            <a:spLocks/>
          </p:cNvSpPr>
          <p:nvPr/>
        </p:nvSpPr>
        <p:spPr>
          <a:xfrm>
            <a:off x="1464333" y="2583487"/>
            <a:ext cx="9413858" cy="32605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dirty="0"/>
              <a:t>Conjunto de informações estatísticas – biométricas, demográficas, financeiras e econômicas –   sobre os participantes de um plano de previdência, que determinam as características da massa de participantes e da patrocinadora, fundamentando os cálculos feitos. As premissas atuariais podem classificadas da seguinte forma: </a:t>
            </a:r>
          </a:p>
          <a:p>
            <a:endParaRPr lang="pt-BR" sz="2400" dirty="0"/>
          </a:p>
          <a:p>
            <a:pPr marL="800100" lvl="1" indent="-342900">
              <a:buFont typeface="Arial" panose="020B0604020202020204" pitchFamily="34" charset="0"/>
              <a:buAutoNum type="alphaLcParenR"/>
            </a:pPr>
            <a:r>
              <a:rPr lang="pt-BR" sz="2400" dirty="0"/>
              <a:t>Premissas econômicas</a:t>
            </a:r>
          </a:p>
          <a:p>
            <a:pPr marL="800100" lvl="1" indent="-342900">
              <a:buFont typeface="Arial" panose="020B0604020202020204" pitchFamily="34" charset="0"/>
              <a:buAutoNum type="alphaLcParenR"/>
            </a:pPr>
            <a:r>
              <a:rPr lang="pt-BR" sz="2400" dirty="0"/>
              <a:t>Premissas biométricas</a:t>
            </a:r>
          </a:p>
          <a:p>
            <a:pPr marL="800100" lvl="1" indent="-342900">
              <a:buFont typeface="Arial" panose="020B0604020202020204" pitchFamily="34" charset="0"/>
              <a:buAutoNum type="alphaLcParenR"/>
            </a:pPr>
            <a:r>
              <a:rPr lang="pt-BR" sz="2400" dirty="0"/>
              <a:t>Outras premissas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7345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5628E5CB-913B-4378-97CE-18C9F6410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4299857" cy="5569291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5200" b="1" kern="1200" dirty="0" err="1">
                <a:solidFill>
                  <a:schemeClr val="accent1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Principais</a:t>
            </a:r>
            <a:r>
              <a:rPr lang="en-US" sz="5200" b="1" kern="1200" dirty="0">
                <a:solidFill>
                  <a:schemeClr val="accent1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5200" b="1" kern="1200" dirty="0" err="1">
                <a:solidFill>
                  <a:schemeClr val="accent1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premissas</a:t>
            </a:r>
            <a:endParaRPr lang="en-US" sz="5200" kern="1200" dirty="0">
              <a:solidFill>
                <a:schemeClr val="accent1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 smtClean="0"/>
              <a:pPr>
                <a:spcAft>
                  <a:spcPts val="600"/>
                </a:spcAft>
              </a:pPr>
              <a:t>35</a:t>
            </a:fld>
            <a:endParaRPr lang="en-US" noProof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99571" y="6143686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B057824F-99AD-4D1E-A2B1-D4A526BC5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835548"/>
              </p:ext>
            </p:extLst>
          </p:nvPr>
        </p:nvGraphicFramePr>
        <p:xfrm>
          <a:off x="5776686" y="557188"/>
          <a:ext cx="5902524" cy="5633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2910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D60E71B4-DE6B-4668-8007-AAE6137E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6" descr="Dinheiro">
            <a:extLst>
              <a:ext uri="{FF2B5EF4-FFF2-40B4-BE49-F238E27FC236}">
                <a16:creationId xmlns:a16="http://schemas.microsoft.com/office/drawing/2014/main" id="{28C102EC-BB58-4A1E-8352-279F81A87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529" y="1370992"/>
            <a:ext cx="3506256" cy="350625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6E4C944-4BB6-469F-81D8-BD81B4A1B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652632" y="1135060"/>
            <a:ext cx="1080325" cy="5357935"/>
            <a:chOff x="4484269" y="1135060"/>
            <a:chExt cx="1080325" cy="5357935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049C18AF-F7F1-4882-AD18-7B2F41ECE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484269" y="1756600"/>
              <a:ext cx="1080325" cy="4736395"/>
            </a:xfrm>
            <a:custGeom>
              <a:avLst/>
              <a:gdLst>
                <a:gd name="T0" fmla="*/ 491 w 491"/>
                <a:gd name="T1" fmla="*/ 2247 h 2732"/>
                <a:gd name="T2" fmla="*/ 0 w 491"/>
                <a:gd name="T3" fmla="*/ 2732 h 2732"/>
                <a:gd name="T4" fmla="*/ 0 w 491"/>
                <a:gd name="T5" fmla="*/ 486 h 2732"/>
                <a:gd name="T6" fmla="*/ 491 w 491"/>
                <a:gd name="T7" fmla="*/ 0 h 2732"/>
                <a:gd name="T8" fmla="*/ 491 w 491"/>
                <a:gd name="T9" fmla="*/ 2247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2732">
                  <a:moveTo>
                    <a:pt x="491" y="2247"/>
                  </a:moveTo>
                  <a:lnTo>
                    <a:pt x="0" y="2732"/>
                  </a:lnTo>
                  <a:lnTo>
                    <a:pt x="0" y="486"/>
                  </a:lnTo>
                  <a:lnTo>
                    <a:pt x="491" y="0"/>
                  </a:lnTo>
                  <a:lnTo>
                    <a:pt x="491" y="224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30A22449-086C-4824-B1B9-BF39EA11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6839" y="1357766"/>
              <a:ext cx="687754" cy="430312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3D4E73C1-53C3-46BA-B103-34DE7B513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8850" y="1135060"/>
              <a:ext cx="409371" cy="4169215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Rectangle 8">
            <a:extLst>
              <a:ext uri="{FF2B5EF4-FFF2-40B4-BE49-F238E27FC236}">
                <a16:creationId xmlns:a16="http://schemas.microsoft.com/office/drawing/2014/main" id="{0595ECE5-BD7E-4F71-820D-40971970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25957" y="1124043"/>
            <a:ext cx="6477540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0" y="1445775"/>
            <a:ext cx="5877340" cy="3342435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20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REGIMES DE FINANCIAMENTO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36</a:t>
            </a:fld>
            <a:endParaRPr lang="pt-BR" sz="1000" noProof="0"/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1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CE57E8-C6C1-4F66-83AA-5A3A4A62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37</a:t>
            </a:fld>
            <a:endParaRPr lang="pt-BR" noProof="0" dirty="0"/>
          </a:p>
        </p:txBody>
      </p:sp>
      <p:graphicFrame>
        <p:nvGraphicFramePr>
          <p:cNvPr id="14" name="Tabela 14">
            <a:extLst>
              <a:ext uri="{FF2B5EF4-FFF2-40B4-BE49-F238E27FC236}">
                <a16:creationId xmlns:a16="http://schemas.microsoft.com/office/drawing/2014/main" id="{F006C515-172A-4E23-99AB-CCF3996B498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5271768"/>
              </p:ext>
            </p:extLst>
          </p:nvPr>
        </p:nvGraphicFramePr>
        <p:xfrm>
          <a:off x="1168696" y="1818227"/>
          <a:ext cx="9854608" cy="260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7131">
                  <a:extLst>
                    <a:ext uri="{9D8B030D-6E8A-4147-A177-3AD203B41FA5}">
                      <a16:colId xmlns:a16="http://schemas.microsoft.com/office/drawing/2014/main" val="1924071412"/>
                    </a:ext>
                  </a:extLst>
                </a:gridCol>
                <a:gridCol w="2310322">
                  <a:extLst>
                    <a:ext uri="{9D8B030D-6E8A-4147-A177-3AD203B41FA5}">
                      <a16:colId xmlns:a16="http://schemas.microsoft.com/office/drawing/2014/main" val="2149076947"/>
                    </a:ext>
                  </a:extLst>
                </a:gridCol>
                <a:gridCol w="2897949">
                  <a:extLst>
                    <a:ext uri="{9D8B030D-6E8A-4147-A177-3AD203B41FA5}">
                      <a16:colId xmlns:a16="http://schemas.microsoft.com/office/drawing/2014/main" val="3600950236"/>
                    </a:ext>
                  </a:extLst>
                </a:gridCol>
                <a:gridCol w="1889206">
                  <a:extLst>
                    <a:ext uri="{9D8B030D-6E8A-4147-A177-3AD203B41FA5}">
                      <a16:colId xmlns:a16="http://schemas.microsoft.com/office/drawing/2014/main" val="44079786"/>
                    </a:ext>
                  </a:extLst>
                </a:gridCol>
              </a:tblGrid>
              <a:tr h="677662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Segoe UI "/>
                          <a:ea typeface="Segoe UI Black" panose="020B0A02040204020203" pitchFamily="34" charset="0"/>
                        </a:rPr>
                        <a:t>REGIME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Segoe UI "/>
                          <a:ea typeface="Segoe UI Black" panose="020B0A02040204020203" pitchFamily="34" charset="0"/>
                        </a:rPr>
                        <a:t>RESERVA MATEMÁTICA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Segoe UI "/>
                          <a:ea typeface="Segoe UI Black" panose="020B0A02040204020203" pitchFamily="34" charset="0"/>
                        </a:rPr>
                        <a:t>BENEFÍCIOS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Segoe UI "/>
                          <a:ea typeface="Segoe UI Black" panose="020B0A02040204020203" pitchFamily="34" charset="0"/>
                        </a:rPr>
                        <a:t>CUSTEIO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569821"/>
                  </a:ext>
                </a:extLst>
              </a:tr>
              <a:tr h="962993">
                <a:tc>
                  <a:txBody>
                    <a:bodyPr/>
                    <a:lstStyle/>
                    <a:p>
                      <a:r>
                        <a:rPr lang="pt-BR" sz="1600" b="1" dirty="0">
                          <a:latin typeface="+mn-lt"/>
                        </a:rPr>
                        <a:t>CAPITALIZAÇÃO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+mn-lt"/>
                        </a:rPr>
                        <a:t>Para benefícios concedidos e a conceder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Aposentadorias</a:t>
                      </a:r>
                    </a:p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Programadas e Pensão por</a:t>
                      </a:r>
                    </a:p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Morte dos Aposentados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início do pagamento dos</a:t>
                      </a:r>
                    </a:p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benefícios</a:t>
                      </a:r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220269"/>
                  </a:ext>
                </a:extLst>
              </a:tr>
              <a:tr h="962993">
                <a:tc>
                  <a:txBody>
                    <a:bodyPr/>
                    <a:lstStyle/>
                    <a:p>
                      <a:r>
                        <a:rPr lang="pt-BR" sz="1600" b="1" dirty="0">
                          <a:latin typeface="+mn-lt"/>
                        </a:rPr>
                        <a:t>REPARTIÇÃO DE CAPITAIS DE COBERTURA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+mn-lt"/>
                        </a:rPr>
                        <a:t>Para benefícios concedidos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Aposentadoria</a:t>
                      </a:r>
                    </a:p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 Invalidez e Pensão por</a:t>
                      </a:r>
                    </a:p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Morte do Servidor Ativo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 longo da vida laborativa</a:t>
                      </a:r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7145303"/>
                  </a:ext>
                </a:extLst>
              </a:tr>
            </a:tbl>
          </a:graphicData>
        </a:graphic>
      </p:graphicFrame>
      <p:pic>
        <p:nvPicPr>
          <p:cNvPr id="19" name="Imagem 18">
            <a:extLst>
              <a:ext uri="{FF2B5EF4-FFF2-40B4-BE49-F238E27FC236}">
                <a16:creationId xmlns:a16="http://schemas.microsoft.com/office/drawing/2014/main" id="{37AF19FA-3AFC-4860-9E75-C60826036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44379" y="6083126"/>
            <a:ext cx="2784009" cy="6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8154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29">
            <a:extLst>
              <a:ext uri="{FF2B5EF4-FFF2-40B4-BE49-F238E27FC236}">
                <a16:creationId xmlns:a16="http://schemas.microsoft.com/office/drawing/2014/main" id="{D60E71B4-DE6B-4668-8007-AAE6137E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26" descr="Copiar">
            <a:extLst>
              <a:ext uri="{FF2B5EF4-FFF2-40B4-BE49-F238E27FC236}">
                <a16:creationId xmlns:a16="http://schemas.microsoft.com/office/drawing/2014/main" id="{3E5BAEBB-A67B-4F93-92C8-9E00C859C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529" y="1370992"/>
            <a:ext cx="3506256" cy="3506256"/>
          </a:xfrm>
          <a:prstGeom prst="rect">
            <a:avLst/>
          </a:prstGeom>
        </p:spPr>
      </p:pic>
      <p:grpSp>
        <p:nvGrpSpPr>
          <p:cNvPr id="41" name="Group 31">
            <a:extLst>
              <a:ext uri="{FF2B5EF4-FFF2-40B4-BE49-F238E27FC236}">
                <a16:creationId xmlns:a16="http://schemas.microsoft.com/office/drawing/2014/main" id="{F6E4C944-4BB6-469F-81D8-BD81B4A1B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652632" y="1135060"/>
            <a:ext cx="1080325" cy="5357935"/>
            <a:chOff x="4484269" y="1135060"/>
            <a:chExt cx="1080325" cy="5357935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049C18AF-F7F1-4882-AD18-7B2F41ECE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484269" y="1756600"/>
              <a:ext cx="1080325" cy="4736395"/>
            </a:xfrm>
            <a:custGeom>
              <a:avLst/>
              <a:gdLst>
                <a:gd name="T0" fmla="*/ 491 w 491"/>
                <a:gd name="T1" fmla="*/ 2247 h 2732"/>
                <a:gd name="T2" fmla="*/ 0 w 491"/>
                <a:gd name="T3" fmla="*/ 2732 h 2732"/>
                <a:gd name="T4" fmla="*/ 0 w 491"/>
                <a:gd name="T5" fmla="*/ 486 h 2732"/>
                <a:gd name="T6" fmla="*/ 491 w 491"/>
                <a:gd name="T7" fmla="*/ 0 h 2732"/>
                <a:gd name="T8" fmla="*/ 491 w 491"/>
                <a:gd name="T9" fmla="*/ 2247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2732">
                  <a:moveTo>
                    <a:pt x="491" y="2247"/>
                  </a:moveTo>
                  <a:lnTo>
                    <a:pt x="0" y="2732"/>
                  </a:lnTo>
                  <a:lnTo>
                    <a:pt x="0" y="486"/>
                  </a:lnTo>
                  <a:lnTo>
                    <a:pt x="491" y="0"/>
                  </a:lnTo>
                  <a:lnTo>
                    <a:pt x="491" y="224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0A22449-086C-4824-B1B9-BF39EA11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6839" y="1357766"/>
              <a:ext cx="687754" cy="430312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3D4E73C1-53C3-46BA-B103-34DE7B513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78850" y="1135060"/>
              <a:ext cx="409371" cy="4169215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Rectangle 8">
            <a:extLst>
              <a:ext uri="{FF2B5EF4-FFF2-40B4-BE49-F238E27FC236}">
                <a16:creationId xmlns:a16="http://schemas.microsoft.com/office/drawing/2014/main" id="{0595ECE5-BD7E-4F71-820D-40971970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25957" y="1124043"/>
            <a:ext cx="6477540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0" y="1445775"/>
            <a:ext cx="5877340" cy="3342435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RESULTADO ATUARIAL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38</a:t>
            </a:fld>
            <a:endParaRPr lang="pt-BR" sz="1000" noProof="0"/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49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tângulo 51">
            <a:extLst>
              <a:ext uri="{FF2B5EF4-FFF2-40B4-BE49-F238E27FC236}">
                <a16:creationId xmlns:a16="http://schemas.microsoft.com/office/drawing/2014/main" id="{46969EBC-E8D3-4914-9A82-8E88F816E77E}"/>
              </a:ext>
            </a:extLst>
          </p:cNvPr>
          <p:cNvSpPr/>
          <p:nvPr/>
        </p:nvSpPr>
        <p:spPr>
          <a:xfrm>
            <a:off x="3724034" y="5764096"/>
            <a:ext cx="4634159" cy="73866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pt-BR" sz="2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FATORES QUE INFLUEM NO RESULTADO ATUARIAL</a:t>
            </a:r>
            <a:endParaRPr lang="pt-BR" sz="2400" dirty="0">
              <a:solidFill>
                <a:srgbClr val="002060"/>
              </a:solidFill>
            </a:endParaRPr>
          </a:p>
        </p:txBody>
      </p:sp>
      <p:grpSp>
        <p:nvGrpSpPr>
          <p:cNvPr id="27" name="Grupo 26" descr="Esta imagem é de um homem visto de trás. ">
            <a:extLst>
              <a:ext uri="{FF2B5EF4-FFF2-40B4-BE49-F238E27FC236}">
                <a16:creationId xmlns:a16="http://schemas.microsoft.com/office/drawing/2014/main" id="{ABC2A172-1C05-4D6F-B5FB-5CEBE6B7E962}"/>
              </a:ext>
            </a:extLst>
          </p:cNvPr>
          <p:cNvGrpSpPr/>
          <p:nvPr/>
        </p:nvGrpSpPr>
        <p:grpSpPr>
          <a:xfrm>
            <a:off x="4728252" y="2925371"/>
            <a:ext cx="2668588" cy="2679700"/>
            <a:chOff x="4832350" y="3127375"/>
            <a:chExt cx="2668588" cy="2679700"/>
          </a:xfrm>
        </p:grpSpPr>
        <p:sp>
          <p:nvSpPr>
            <p:cNvPr id="5" name="Forma Livre 5">
              <a:extLst>
                <a:ext uri="{FF2B5EF4-FFF2-40B4-BE49-F238E27FC236}">
                  <a16:creationId xmlns:a16="http://schemas.microsoft.com/office/drawing/2014/main" id="{A113113D-0844-4CD7-B171-8F00F9D68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288" y="3810000"/>
              <a:ext cx="1004888" cy="1736725"/>
            </a:xfrm>
            <a:custGeom>
              <a:avLst/>
              <a:gdLst>
                <a:gd name="T0" fmla="*/ 82 w 175"/>
                <a:gd name="T1" fmla="*/ 75 h 303"/>
                <a:gd name="T2" fmla="*/ 172 w 175"/>
                <a:gd name="T3" fmla="*/ 242 h 303"/>
                <a:gd name="T4" fmla="*/ 103 w 175"/>
                <a:gd name="T5" fmla="*/ 242 h 303"/>
                <a:gd name="T6" fmla="*/ 49 w 175"/>
                <a:gd name="T7" fmla="*/ 89 h 303"/>
                <a:gd name="T8" fmla="*/ 22 w 175"/>
                <a:gd name="T9" fmla="*/ 67 h 303"/>
                <a:gd name="T10" fmla="*/ 7 w 175"/>
                <a:gd name="T11" fmla="*/ 36 h 303"/>
                <a:gd name="T12" fmla="*/ 23 w 175"/>
                <a:gd name="T13" fmla="*/ 36 h 303"/>
                <a:gd name="T14" fmla="*/ 35 w 175"/>
                <a:gd name="T15" fmla="*/ 54 h 303"/>
                <a:gd name="T16" fmla="*/ 8 w 175"/>
                <a:gd name="T17" fmla="*/ 5 h 303"/>
                <a:gd name="T18" fmla="*/ 30 w 175"/>
                <a:gd name="T19" fmla="*/ 21 h 303"/>
                <a:gd name="T20" fmla="*/ 51 w 175"/>
                <a:gd name="T21" fmla="*/ 25 h 303"/>
                <a:gd name="T22" fmla="*/ 70 w 175"/>
                <a:gd name="T23" fmla="*/ 49 h 303"/>
                <a:gd name="T24" fmla="*/ 82 w 175"/>
                <a:gd name="T25" fmla="*/ 7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303">
                  <a:moveTo>
                    <a:pt x="82" y="75"/>
                  </a:moveTo>
                  <a:cubicBezTo>
                    <a:pt x="82" y="75"/>
                    <a:pt x="175" y="184"/>
                    <a:pt x="172" y="242"/>
                  </a:cubicBezTo>
                  <a:cubicBezTo>
                    <a:pt x="169" y="299"/>
                    <a:pt x="126" y="303"/>
                    <a:pt x="103" y="242"/>
                  </a:cubicBezTo>
                  <a:cubicBezTo>
                    <a:pt x="81" y="180"/>
                    <a:pt x="49" y="89"/>
                    <a:pt x="49" y="89"/>
                  </a:cubicBezTo>
                  <a:cubicBezTo>
                    <a:pt x="49" y="89"/>
                    <a:pt x="27" y="74"/>
                    <a:pt x="22" y="67"/>
                  </a:cubicBezTo>
                  <a:cubicBezTo>
                    <a:pt x="17" y="61"/>
                    <a:pt x="13" y="39"/>
                    <a:pt x="7" y="36"/>
                  </a:cubicBezTo>
                  <a:cubicBezTo>
                    <a:pt x="0" y="33"/>
                    <a:pt x="12" y="26"/>
                    <a:pt x="23" y="36"/>
                  </a:cubicBezTo>
                  <a:cubicBezTo>
                    <a:pt x="33" y="46"/>
                    <a:pt x="30" y="57"/>
                    <a:pt x="35" y="54"/>
                  </a:cubicBezTo>
                  <a:cubicBezTo>
                    <a:pt x="40" y="50"/>
                    <a:pt x="8" y="10"/>
                    <a:pt x="8" y="5"/>
                  </a:cubicBezTo>
                  <a:cubicBezTo>
                    <a:pt x="9" y="0"/>
                    <a:pt x="30" y="21"/>
                    <a:pt x="30" y="21"/>
                  </a:cubicBezTo>
                  <a:cubicBezTo>
                    <a:pt x="30" y="21"/>
                    <a:pt x="44" y="19"/>
                    <a:pt x="51" y="25"/>
                  </a:cubicBezTo>
                  <a:cubicBezTo>
                    <a:pt x="58" y="30"/>
                    <a:pt x="67" y="43"/>
                    <a:pt x="70" y="49"/>
                  </a:cubicBezTo>
                  <a:cubicBezTo>
                    <a:pt x="72" y="55"/>
                    <a:pt x="75" y="66"/>
                    <a:pt x="82" y="75"/>
                  </a:cubicBezTo>
                  <a:close/>
                </a:path>
              </a:pathLst>
            </a:custGeom>
            <a:solidFill>
              <a:srgbClr val="F8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4" name="AutoForma 3">
              <a:extLst>
                <a:ext uri="{FF2B5EF4-FFF2-40B4-BE49-F238E27FC236}">
                  <a16:creationId xmlns:a16="http://schemas.microsoft.com/office/drawing/2014/main" id="{CBAFF68D-D572-4371-A91E-AC6024B691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05375" y="3141662"/>
              <a:ext cx="2479675" cy="266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6" name="Forma Livre 6">
              <a:extLst>
                <a:ext uri="{FF2B5EF4-FFF2-40B4-BE49-F238E27FC236}">
                  <a16:creationId xmlns:a16="http://schemas.microsoft.com/office/drawing/2014/main" id="{48C4C649-8470-4879-B490-47F99A11E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0350" y="4210050"/>
              <a:ext cx="752475" cy="1301750"/>
            </a:xfrm>
            <a:custGeom>
              <a:avLst/>
              <a:gdLst>
                <a:gd name="T0" fmla="*/ 36 w 131"/>
                <a:gd name="T1" fmla="*/ 0 h 227"/>
                <a:gd name="T2" fmla="*/ 0 w 131"/>
                <a:gd name="T3" fmla="*/ 22 h 227"/>
                <a:gd name="T4" fmla="*/ 94 w 131"/>
                <a:gd name="T5" fmla="*/ 215 h 227"/>
                <a:gd name="T6" fmla="*/ 130 w 131"/>
                <a:gd name="T7" fmla="*/ 168 h 227"/>
                <a:gd name="T8" fmla="*/ 36 w 131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27">
                  <a:moveTo>
                    <a:pt x="36" y="0"/>
                  </a:moveTo>
                  <a:cubicBezTo>
                    <a:pt x="36" y="0"/>
                    <a:pt x="5" y="19"/>
                    <a:pt x="0" y="22"/>
                  </a:cubicBezTo>
                  <a:cubicBezTo>
                    <a:pt x="0" y="22"/>
                    <a:pt x="64" y="203"/>
                    <a:pt x="94" y="215"/>
                  </a:cubicBezTo>
                  <a:cubicBezTo>
                    <a:pt x="124" y="227"/>
                    <a:pt x="131" y="194"/>
                    <a:pt x="130" y="168"/>
                  </a:cubicBezTo>
                  <a:cubicBezTo>
                    <a:pt x="129" y="138"/>
                    <a:pt x="99" y="55"/>
                    <a:pt x="36" y="0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7" name="Forma Livre 7">
              <a:extLst>
                <a:ext uri="{FF2B5EF4-FFF2-40B4-BE49-F238E27FC236}">
                  <a16:creationId xmlns:a16="http://schemas.microsoft.com/office/drawing/2014/main" id="{A6D0BE20-D8F3-4E9A-9E7A-BC6FFF63D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5529263"/>
              <a:ext cx="2451100" cy="257175"/>
            </a:xfrm>
            <a:custGeom>
              <a:avLst/>
              <a:gdLst>
                <a:gd name="T0" fmla="*/ 1544 w 1544"/>
                <a:gd name="T1" fmla="*/ 162 h 162"/>
                <a:gd name="T2" fmla="*/ 0 w 1544"/>
                <a:gd name="T3" fmla="*/ 162 h 162"/>
                <a:gd name="T4" fmla="*/ 156 w 1544"/>
                <a:gd name="T5" fmla="*/ 0 h 162"/>
                <a:gd name="T6" fmla="*/ 1436 w 1544"/>
                <a:gd name="T7" fmla="*/ 0 h 162"/>
                <a:gd name="T8" fmla="*/ 1544 w 1544"/>
                <a:gd name="T9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4" h="162">
                  <a:moveTo>
                    <a:pt x="1544" y="162"/>
                  </a:moveTo>
                  <a:lnTo>
                    <a:pt x="0" y="162"/>
                  </a:lnTo>
                  <a:lnTo>
                    <a:pt x="156" y="0"/>
                  </a:lnTo>
                  <a:lnTo>
                    <a:pt x="1436" y="0"/>
                  </a:lnTo>
                  <a:lnTo>
                    <a:pt x="1544" y="16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FC9E0"/>
                </a:gs>
                <a:gs pos="39000">
                  <a:srgbClr val="4BC3E2"/>
                </a:gs>
                <a:gs pos="85000">
                  <a:srgbClr val="030341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8" name="Forma Livre 8">
              <a:extLst>
                <a:ext uri="{FF2B5EF4-FFF2-40B4-BE49-F238E27FC236}">
                  <a16:creationId xmlns:a16="http://schemas.microsoft.com/office/drawing/2014/main" id="{91E2CD51-2ACF-4F68-863C-840F1804E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363" y="4187825"/>
              <a:ext cx="1520825" cy="1598613"/>
            </a:xfrm>
            <a:custGeom>
              <a:avLst/>
              <a:gdLst>
                <a:gd name="T0" fmla="*/ 265 w 265"/>
                <a:gd name="T1" fmla="*/ 279 h 279"/>
                <a:gd name="T2" fmla="*/ 25 w 265"/>
                <a:gd name="T3" fmla="*/ 279 h 279"/>
                <a:gd name="T4" fmla="*/ 20 w 265"/>
                <a:gd name="T5" fmla="*/ 234 h 279"/>
                <a:gd name="T6" fmla="*/ 20 w 265"/>
                <a:gd name="T7" fmla="*/ 230 h 279"/>
                <a:gd name="T8" fmla="*/ 13 w 265"/>
                <a:gd name="T9" fmla="*/ 171 h 279"/>
                <a:gd name="T10" fmla="*/ 11 w 265"/>
                <a:gd name="T11" fmla="*/ 150 h 279"/>
                <a:gd name="T12" fmla="*/ 10 w 265"/>
                <a:gd name="T13" fmla="*/ 129 h 279"/>
                <a:gd name="T14" fmla="*/ 10 w 265"/>
                <a:gd name="T15" fmla="*/ 34 h 279"/>
                <a:gd name="T16" fmla="*/ 10 w 265"/>
                <a:gd name="T17" fmla="*/ 34 h 279"/>
                <a:gd name="T18" fmla="*/ 65 w 265"/>
                <a:gd name="T19" fmla="*/ 17 h 279"/>
                <a:gd name="T20" fmla="*/ 86 w 265"/>
                <a:gd name="T21" fmla="*/ 1 h 279"/>
                <a:gd name="T22" fmla="*/ 131 w 265"/>
                <a:gd name="T23" fmla="*/ 3 h 279"/>
                <a:gd name="T24" fmla="*/ 132 w 265"/>
                <a:gd name="T25" fmla="*/ 3 h 279"/>
                <a:gd name="T26" fmla="*/ 132 w 265"/>
                <a:gd name="T27" fmla="*/ 3 h 279"/>
                <a:gd name="T28" fmla="*/ 133 w 265"/>
                <a:gd name="T29" fmla="*/ 3 h 279"/>
                <a:gd name="T30" fmla="*/ 169 w 265"/>
                <a:gd name="T31" fmla="*/ 12 h 279"/>
                <a:gd name="T32" fmla="*/ 170 w 265"/>
                <a:gd name="T33" fmla="*/ 13 h 279"/>
                <a:gd name="T34" fmla="*/ 170 w 265"/>
                <a:gd name="T35" fmla="*/ 13 h 279"/>
                <a:gd name="T36" fmla="*/ 171 w 265"/>
                <a:gd name="T37" fmla="*/ 26 h 279"/>
                <a:gd name="T38" fmla="*/ 197 w 265"/>
                <a:gd name="T39" fmla="*/ 31 h 279"/>
                <a:gd name="T40" fmla="*/ 201 w 265"/>
                <a:gd name="T41" fmla="*/ 32 h 279"/>
                <a:gd name="T42" fmla="*/ 251 w 265"/>
                <a:gd name="T43" fmla="*/ 105 h 279"/>
                <a:gd name="T44" fmla="*/ 255 w 265"/>
                <a:gd name="T45" fmla="*/ 151 h 279"/>
                <a:gd name="T46" fmla="*/ 259 w 265"/>
                <a:gd name="T47" fmla="*/ 192 h 279"/>
                <a:gd name="T48" fmla="*/ 262 w 265"/>
                <a:gd name="T49" fmla="*/ 234 h 279"/>
                <a:gd name="T50" fmla="*/ 264 w 265"/>
                <a:gd name="T51" fmla="*/ 266 h 279"/>
                <a:gd name="T52" fmla="*/ 264 w 265"/>
                <a:gd name="T53" fmla="*/ 266 h 279"/>
                <a:gd name="T54" fmla="*/ 265 w 265"/>
                <a:gd name="T5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5" h="279">
                  <a:moveTo>
                    <a:pt x="265" y="279"/>
                  </a:moveTo>
                  <a:cubicBezTo>
                    <a:pt x="25" y="279"/>
                    <a:pt x="25" y="279"/>
                    <a:pt x="25" y="279"/>
                  </a:cubicBezTo>
                  <a:cubicBezTo>
                    <a:pt x="25" y="273"/>
                    <a:pt x="23" y="256"/>
                    <a:pt x="20" y="234"/>
                  </a:cubicBezTo>
                  <a:cubicBezTo>
                    <a:pt x="20" y="232"/>
                    <a:pt x="20" y="231"/>
                    <a:pt x="20" y="230"/>
                  </a:cubicBezTo>
                  <a:cubicBezTo>
                    <a:pt x="17" y="211"/>
                    <a:pt x="15" y="191"/>
                    <a:pt x="13" y="171"/>
                  </a:cubicBezTo>
                  <a:cubicBezTo>
                    <a:pt x="13" y="164"/>
                    <a:pt x="12" y="157"/>
                    <a:pt x="11" y="150"/>
                  </a:cubicBezTo>
                  <a:cubicBezTo>
                    <a:pt x="11" y="143"/>
                    <a:pt x="11" y="136"/>
                    <a:pt x="10" y="129"/>
                  </a:cubicBezTo>
                  <a:cubicBezTo>
                    <a:pt x="8" y="78"/>
                    <a:pt x="0" y="42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9" y="26"/>
                    <a:pt x="65" y="17"/>
                    <a:pt x="65" y="17"/>
                  </a:cubicBezTo>
                  <a:cubicBezTo>
                    <a:pt x="65" y="17"/>
                    <a:pt x="70" y="2"/>
                    <a:pt x="86" y="1"/>
                  </a:cubicBezTo>
                  <a:cubicBezTo>
                    <a:pt x="102" y="0"/>
                    <a:pt x="118" y="1"/>
                    <a:pt x="131" y="3"/>
                  </a:cubicBezTo>
                  <a:cubicBezTo>
                    <a:pt x="131" y="3"/>
                    <a:pt x="132" y="3"/>
                    <a:pt x="132" y="3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2" y="3"/>
                    <a:pt x="133" y="3"/>
                    <a:pt x="133" y="3"/>
                  </a:cubicBezTo>
                  <a:cubicBezTo>
                    <a:pt x="152" y="6"/>
                    <a:pt x="167" y="10"/>
                    <a:pt x="169" y="12"/>
                  </a:cubicBezTo>
                  <a:cubicBezTo>
                    <a:pt x="170" y="12"/>
                    <a:pt x="170" y="13"/>
                    <a:pt x="170" y="13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71" y="22"/>
                    <a:pt x="171" y="26"/>
                    <a:pt x="171" y="26"/>
                  </a:cubicBezTo>
                  <a:cubicBezTo>
                    <a:pt x="171" y="26"/>
                    <a:pt x="184" y="32"/>
                    <a:pt x="197" y="31"/>
                  </a:cubicBezTo>
                  <a:cubicBezTo>
                    <a:pt x="198" y="31"/>
                    <a:pt x="199" y="31"/>
                    <a:pt x="201" y="32"/>
                  </a:cubicBezTo>
                  <a:cubicBezTo>
                    <a:pt x="216" y="35"/>
                    <a:pt x="247" y="62"/>
                    <a:pt x="251" y="105"/>
                  </a:cubicBezTo>
                  <a:cubicBezTo>
                    <a:pt x="252" y="117"/>
                    <a:pt x="254" y="133"/>
                    <a:pt x="255" y="151"/>
                  </a:cubicBezTo>
                  <a:cubicBezTo>
                    <a:pt x="256" y="164"/>
                    <a:pt x="257" y="178"/>
                    <a:pt x="259" y="192"/>
                  </a:cubicBezTo>
                  <a:cubicBezTo>
                    <a:pt x="260" y="207"/>
                    <a:pt x="261" y="221"/>
                    <a:pt x="262" y="234"/>
                  </a:cubicBezTo>
                  <a:cubicBezTo>
                    <a:pt x="263" y="246"/>
                    <a:pt x="263" y="258"/>
                    <a:pt x="264" y="266"/>
                  </a:cubicBezTo>
                  <a:cubicBezTo>
                    <a:pt x="264" y="266"/>
                    <a:pt x="264" y="266"/>
                    <a:pt x="264" y="266"/>
                  </a:cubicBezTo>
                  <a:cubicBezTo>
                    <a:pt x="264" y="272"/>
                    <a:pt x="265" y="277"/>
                    <a:pt x="265" y="279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9" name="Forma Livre 9">
              <a:extLst>
                <a:ext uri="{FF2B5EF4-FFF2-40B4-BE49-F238E27FC236}">
                  <a16:creationId xmlns:a16="http://schemas.microsoft.com/office/drawing/2014/main" id="{319F10DD-B9D3-4B3A-8314-9802E27DC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350" y="4359275"/>
              <a:ext cx="1382713" cy="1152525"/>
            </a:xfrm>
            <a:custGeom>
              <a:avLst/>
              <a:gdLst>
                <a:gd name="T0" fmla="*/ 227 w 241"/>
                <a:gd name="T1" fmla="*/ 194 h 201"/>
                <a:gd name="T2" fmla="*/ 104 w 241"/>
                <a:gd name="T3" fmla="*/ 200 h 201"/>
                <a:gd name="T4" fmla="*/ 23 w 241"/>
                <a:gd name="T5" fmla="*/ 199 h 201"/>
                <a:gd name="T6" fmla="*/ 38 w 241"/>
                <a:gd name="T7" fmla="*/ 83 h 201"/>
                <a:gd name="T8" fmla="*/ 94 w 241"/>
                <a:gd name="T9" fmla="*/ 4 h 201"/>
                <a:gd name="T10" fmla="*/ 94 w 241"/>
                <a:gd name="T11" fmla="*/ 4 h 201"/>
                <a:gd name="T12" fmla="*/ 106 w 241"/>
                <a:gd name="T13" fmla="*/ 1 h 201"/>
                <a:gd name="T14" fmla="*/ 143 w 241"/>
                <a:gd name="T15" fmla="*/ 57 h 201"/>
                <a:gd name="T16" fmla="*/ 95 w 241"/>
                <a:gd name="T17" fmla="*/ 120 h 201"/>
                <a:gd name="T18" fmla="*/ 76 w 241"/>
                <a:gd name="T19" fmla="*/ 141 h 201"/>
                <a:gd name="T20" fmla="*/ 97 w 241"/>
                <a:gd name="T21" fmla="*/ 141 h 201"/>
                <a:gd name="T22" fmla="*/ 239 w 241"/>
                <a:gd name="T23" fmla="*/ 164 h 201"/>
                <a:gd name="T24" fmla="*/ 227 w 241"/>
                <a:gd name="T25" fmla="*/ 19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201">
                  <a:moveTo>
                    <a:pt x="227" y="194"/>
                  </a:moveTo>
                  <a:cubicBezTo>
                    <a:pt x="224" y="194"/>
                    <a:pt x="160" y="198"/>
                    <a:pt x="104" y="200"/>
                  </a:cubicBezTo>
                  <a:cubicBezTo>
                    <a:pt x="66" y="201"/>
                    <a:pt x="32" y="201"/>
                    <a:pt x="23" y="199"/>
                  </a:cubicBezTo>
                  <a:cubicBezTo>
                    <a:pt x="0" y="193"/>
                    <a:pt x="5" y="167"/>
                    <a:pt x="38" y="83"/>
                  </a:cubicBezTo>
                  <a:cubicBezTo>
                    <a:pt x="59" y="29"/>
                    <a:pt x="80" y="10"/>
                    <a:pt x="94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101" y="0"/>
                    <a:pt x="106" y="1"/>
                    <a:pt x="106" y="1"/>
                  </a:cubicBezTo>
                  <a:cubicBezTo>
                    <a:pt x="123" y="0"/>
                    <a:pt x="145" y="42"/>
                    <a:pt x="143" y="57"/>
                  </a:cubicBezTo>
                  <a:cubicBezTo>
                    <a:pt x="142" y="66"/>
                    <a:pt x="115" y="98"/>
                    <a:pt x="95" y="120"/>
                  </a:cubicBezTo>
                  <a:cubicBezTo>
                    <a:pt x="85" y="132"/>
                    <a:pt x="76" y="141"/>
                    <a:pt x="76" y="141"/>
                  </a:cubicBezTo>
                  <a:cubicBezTo>
                    <a:pt x="76" y="141"/>
                    <a:pt x="85" y="141"/>
                    <a:pt x="97" y="141"/>
                  </a:cubicBezTo>
                  <a:cubicBezTo>
                    <a:pt x="139" y="142"/>
                    <a:pt x="228" y="145"/>
                    <a:pt x="239" y="164"/>
                  </a:cubicBezTo>
                  <a:cubicBezTo>
                    <a:pt x="241" y="169"/>
                    <a:pt x="233" y="194"/>
                    <a:pt x="227" y="194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0" name="Forma Livre 10">
              <a:extLst>
                <a:ext uri="{FF2B5EF4-FFF2-40B4-BE49-F238E27FC236}">
                  <a16:creationId xmlns:a16="http://schemas.microsoft.com/office/drawing/2014/main" id="{5849D18F-42AB-4436-A00E-CCB48479C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4960938"/>
              <a:ext cx="333375" cy="750888"/>
            </a:xfrm>
            <a:custGeom>
              <a:avLst/>
              <a:gdLst>
                <a:gd name="T0" fmla="*/ 66 w 66"/>
                <a:gd name="T1" fmla="*/ 131 h 131"/>
                <a:gd name="T2" fmla="*/ 23 w 66"/>
                <a:gd name="T3" fmla="*/ 68 h 131"/>
                <a:gd name="T4" fmla="*/ 4 w 66"/>
                <a:gd name="T5" fmla="*/ 25 h 131"/>
                <a:gd name="T6" fmla="*/ 57 w 66"/>
                <a:gd name="T7" fmla="*/ 16 h 131"/>
                <a:gd name="T8" fmla="*/ 64 w 66"/>
                <a:gd name="T9" fmla="*/ 99 h 131"/>
                <a:gd name="T10" fmla="*/ 66 w 66"/>
                <a:gd name="T1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131">
                  <a:moveTo>
                    <a:pt x="66" y="131"/>
                  </a:moveTo>
                  <a:cubicBezTo>
                    <a:pt x="61" y="107"/>
                    <a:pt x="42" y="83"/>
                    <a:pt x="23" y="68"/>
                  </a:cubicBezTo>
                  <a:cubicBezTo>
                    <a:pt x="0" y="51"/>
                    <a:pt x="4" y="25"/>
                    <a:pt x="4" y="25"/>
                  </a:cubicBezTo>
                  <a:cubicBezTo>
                    <a:pt x="21" y="0"/>
                    <a:pt x="41" y="5"/>
                    <a:pt x="57" y="16"/>
                  </a:cubicBezTo>
                  <a:cubicBezTo>
                    <a:pt x="59" y="43"/>
                    <a:pt x="62" y="74"/>
                    <a:pt x="64" y="99"/>
                  </a:cubicBezTo>
                  <a:cubicBezTo>
                    <a:pt x="65" y="111"/>
                    <a:pt x="65" y="123"/>
                    <a:pt x="66" y="13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D1D8B039-3C85-439E-9B4E-0AE3B0227E37}"/>
                </a:ext>
              </a:extLst>
            </p:cNvPr>
            <p:cNvSpPr/>
            <p:nvPr/>
          </p:nvSpPr>
          <p:spPr>
            <a:xfrm rot="20364014">
              <a:off x="6924390" y="4583236"/>
              <a:ext cx="305126" cy="641501"/>
            </a:xfrm>
            <a:custGeom>
              <a:avLst/>
              <a:gdLst>
                <a:gd name="connsiteX0" fmla="*/ 793 w 453638"/>
                <a:gd name="connsiteY0" fmla="*/ 10752 h 953733"/>
                <a:gd name="connsiteX1" fmla="*/ 331787 w 453638"/>
                <a:gd name="connsiteY1" fmla="*/ 467952 h 953733"/>
                <a:gd name="connsiteX2" fmla="*/ 436562 w 453638"/>
                <a:gd name="connsiteY2" fmla="*/ 944202 h 953733"/>
                <a:gd name="connsiteX3" fmla="*/ 793 w 453638"/>
                <a:gd name="connsiteY3" fmla="*/ 10752 h 9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638" h="953733">
                  <a:moveTo>
                    <a:pt x="793" y="10752"/>
                  </a:moveTo>
                  <a:cubicBezTo>
                    <a:pt x="-16669" y="-68623"/>
                    <a:pt x="259159" y="312377"/>
                    <a:pt x="331787" y="467952"/>
                  </a:cubicBezTo>
                  <a:cubicBezTo>
                    <a:pt x="404415" y="623527"/>
                    <a:pt x="490934" y="1020005"/>
                    <a:pt x="436562" y="944202"/>
                  </a:cubicBezTo>
                  <a:cubicBezTo>
                    <a:pt x="382190" y="868399"/>
                    <a:pt x="18255" y="90127"/>
                    <a:pt x="793" y="10752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1" name="Forma Livre 11">
              <a:extLst>
                <a:ext uri="{FF2B5EF4-FFF2-40B4-BE49-F238E27FC236}">
                  <a16:creationId xmlns:a16="http://schemas.microsoft.com/office/drawing/2014/main" id="{9C6C3AB2-1F41-4F9F-A40A-34C6948A2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5838" y="4297363"/>
              <a:ext cx="1435100" cy="1168400"/>
            </a:xfrm>
            <a:custGeom>
              <a:avLst/>
              <a:gdLst>
                <a:gd name="T0" fmla="*/ 11 w 250"/>
                <a:gd name="T1" fmla="*/ 49 h 204"/>
                <a:gd name="T2" fmla="*/ 103 w 250"/>
                <a:gd name="T3" fmla="*/ 27 h 204"/>
                <a:gd name="T4" fmla="*/ 211 w 250"/>
                <a:gd name="T5" fmla="*/ 135 h 204"/>
                <a:gd name="T6" fmla="*/ 179 w 250"/>
                <a:gd name="T7" fmla="*/ 196 h 204"/>
                <a:gd name="T8" fmla="*/ 10 w 250"/>
                <a:gd name="T9" fmla="*/ 49 h 204"/>
                <a:gd name="T10" fmla="*/ 11 w 250"/>
                <a:gd name="T11" fmla="*/ 4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" h="204">
                  <a:moveTo>
                    <a:pt x="11" y="49"/>
                  </a:moveTo>
                  <a:cubicBezTo>
                    <a:pt x="25" y="11"/>
                    <a:pt x="73" y="0"/>
                    <a:pt x="103" y="27"/>
                  </a:cubicBezTo>
                  <a:cubicBezTo>
                    <a:pt x="136" y="58"/>
                    <a:pt x="187" y="105"/>
                    <a:pt x="211" y="135"/>
                  </a:cubicBezTo>
                  <a:cubicBezTo>
                    <a:pt x="250" y="180"/>
                    <a:pt x="199" y="204"/>
                    <a:pt x="179" y="196"/>
                  </a:cubicBezTo>
                  <a:cubicBezTo>
                    <a:pt x="117" y="171"/>
                    <a:pt x="0" y="117"/>
                    <a:pt x="10" y="49"/>
                  </a:cubicBezTo>
                  <a:cubicBezTo>
                    <a:pt x="10" y="49"/>
                    <a:pt x="11" y="49"/>
                    <a:pt x="11" y="49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2" name="Forma Livre 12">
              <a:extLst>
                <a:ext uri="{FF2B5EF4-FFF2-40B4-BE49-F238E27FC236}">
                  <a16:creationId xmlns:a16="http://schemas.microsoft.com/office/drawing/2014/main" id="{53D9C9B8-8241-4452-98F4-6F4696E02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809625" cy="1135063"/>
            </a:xfrm>
            <a:custGeom>
              <a:avLst/>
              <a:gdLst>
                <a:gd name="T0" fmla="*/ 138 w 141"/>
                <a:gd name="T1" fmla="*/ 142 h 198"/>
                <a:gd name="T2" fmla="*/ 136 w 141"/>
                <a:gd name="T3" fmla="*/ 150 h 198"/>
                <a:gd name="T4" fmla="*/ 134 w 141"/>
                <a:gd name="T5" fmla="*/ 170 h 198"/>
                <a:gd name="T6" fmla="*/ 128 w 141"/>
                <a:gd name="T7" fmla="*/ 178 h 198"/>
                <a:gd name="T8" fmla="*/ 125 w 141"/>
                <a:gd name="T9" fmla="*/ 179 h 198"/>
                <a:gd name="T10" fmla="*/ 115 w 141"/>
                <a:gd name="T11" fmla="*/ 178 h 198"/>
                <a:gd name="T12" fmla="*/ 109 w 141"/>
                <a:gd name="T13" fmla="*/ 198 h 198"/>
                <a:gd name="T14" fmla="*/ 108 w 141"/>
                <a:gd name="T15" fmla="*/ 197 h 198"/>
                <a:gd name="T16" fmla="*/ 71 w 141"/>
                <a:gd name="T17" fmla="*/ 188 h 198"/>
                <a:gd name="T18" fmla="*/ 71 w 141"/>
                <a:gd name="T19" fmla="*/ 188 h 198"/>
                <a:gd name="T20" fmla="*/ 70 w 141"/>
                <a:gd name="T21" fmla="*/ 188 h 198"/>
                <a:gd name="T22" fmla="*/ 25 w 141"/>
                <a:gd name="T23" fmla="*/ 186 h 198"/>
                <a:gd name="T24" fmla="*/ 26 w 141"/>
                <a:gd name="T25" fmla="*/ 157 h 198"/>
                <a:gd name="T26" fmla="*/ 19 w 141"/>
                <a:gd name="T27" fmla="*/ 125 h 198"/>
                <a:gd name="T28" fmla="*/ 9 w 141"/>
                <a:gd name="T29" fmla="*/ 99 h 198"/>
                <a:gd name="T30" fmla="*/ 0 w 141"/>
                <a:gd name="T31" fmla="*/ 72 h 198"/>
                <a:gd name="T32" fmla="*/ 34 w 141"/>
                <a:gd name="T33" fmla="*/ 18 h 198"/>
                <a:gd name="T34" fmla="*/ 57 w 141"/>
                <a:gd name="T35" fmla="*/ 7 h 198"/>
                <a:gd name="T36" fmla="*/ 76 w 141"/>
                <a:gd name="T37" fmla="*/ 0 h 198"/>
                <a:gd name="T38" fmla="*/ 92 w 141"/>
                <a:gd name="T39" fmla="*/ 9 h 198"/>
                <a:gd name="T40" fmla="*/ 112 w 141"/>
                <a:gd name="T41" fmla="*/ 11 h 198"/>
                <a:gd name="T42" fmla="*/ 124 w 141"/>
                <a:gd name="T43" fmla="*/ 24 h 198"/>
                <a:gd name="T44" fmla="*/ 134 w 141"/>
                <a:gd name="T45" fmla="*/ 37 h 198"/>
                <a:gd name="T46" fmla="*/ 134 w 141"/>
                <a:gd name="T47" fmla="*/ 38 h 198"/>
                <a:gd name="T48" fmla="*/ 134 w 141"/>
                <a:gd name="T49" fmla="*/ 38 h 198"/>
                <a:gd name="T50" fmla="*/ 133 w 141"/>
                <a:gd name="T51" fmla="*/ 39 h 198"/>
                <a:gd name="T52" fmla="*/ 132 w 141"/>
                <a:gd name="T53" fmla="*/ 41 h 198"/>
                <a:gd name="T54" fmla="*/ 131 w 141"/>
                <a:gd name="T55" fmla="*/ 42 h 198"/>
                <a:gd name="T56" fmla="*/ 130 w 141"/>
                <a:gd name="T57" fmla="*/ 42 h 198"/>
                <a:gd name="T58" fmla="*/ 129 w 141"/>
                <a:gd name="T59" fmla="*/ 43 h 198"/>
                <a:gd name="T60" fmla="*/ 129 w 141"/>
                <a:gd name="T61" fmla="*/ 43 h 198"/>
                <a:gd name="T62" fmla="*/ 138 w 141"/>
                <a:gd name="T63" fmla="*/ 90 h 198"/>
                <a:gd name="T64" fmla="*/ 139 w 141"/>
                <a:gd name="T65" fmla="*/ 113 h 198"/>
                <a:gd name="T66" fmla="*/ 138 w 141"/>
                <a:gd name="T67" fmla="*/ 14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1" h="198">
                  <a:moveTo>
                    <a:pt x="138" y="142"/>
                  </a:moveTo>
                  <a:cubicBezTo>
                    <a:pt x="138" y="145"/>
                    <a:pt x="137" y="147"/>
                    <a:pt x="136" y="150"/>
                  </a:cubicBezTo>
                  <a:cubicBezTo>
                    <a:pt x="136" y="151"/>
                    <a:pt x="135" y="166"/>
                    <a:pt x="134" y="170"/>
                  </a:cubicBezTo>
                  <a:cubicBezTo>
                    <a:pt x="134" y="172"/>
                    <a:pt x="132" y="177"/>
                    <a:pt x="128" y="178"/>
                  </a:cubicBezTo>
                  <a:cubicBezTo>
                    <a:pt x="127" y="179"/>
                    <a:pt x="126" y="179"/>
                    <a:pt x="125" y="179"/>
                  </a:cubicBezTo>
                  <a:cubicBezTo>
                    <a:pt x="118" y="178"/>
                    <a:pt x="115" y="178"/>
                    <a:pt x="115" y="178"/>
                  </a:cubicBezTo>
                  <a:cubicBezTo>
                    <a:pt x="115" y="178"/>
                    <a:pt x="108" y="189"/>
                    <a:pt x="109" y="198"/>
                  </a:cubicBezTo>
                  <a:cubicBezTo>
                    <a:pt x="109" y="198"/>
                    <a:pt x="109" y="197"/>
                    <a:pt x="108" y="197"/>
                  </a:cubicBezTo>
                  <a:cubicBezTo>
                    <a:pt x="106" y="195"/>
                    <a:pt x="91" y="191"/>
                    <a:pt x="71" y="188"/>
                  </a:cubicBezTo>
                  <a:cubicBezTo>
                    <a:pt x="71" y="188"/>
                    <a:pt x="71" y="188"/>
                    <a:pt x="71" y="188"/>
                  </a:cubicBezTo>
                  <a:cubicBezTo>
                    <a:pt x="71" y="188"/>
                    <a:pt x="70" y="188"/>
                    <a:pt x="70" y="188"/>
                  </a:cubicBezTo>
                  <a:cubicBezTo>
                    <a:pt x="57" y="186"/>
                    <a:pt x="41" y="185"/>
                    <a:pt x="25" y="186"/>
                  </a:cubicBezTo>
                  <a:cubicBezTo>
                    <a:pt x="25" y="186"/>
                    <a:pt x="27" y="173"/>
                    <a:pt x="26" y="157"/>
                  </a:cubicBezTo>
                  <a:cubicBezTo>
                    <a:pt x="25" y="147"/>
                    <a:pt x="23" y="135"/>
                    <a:pt x="19" y="125"/>
                  </a:cubicBezTo>
                  <a:cubicBezTo>
                    <a:pt x="15" y="116"/>
                    <a:pt x="12" y="107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2" y="41"/>
                    <a:pt x="131" y="41"/>
                    <a:pt x="131" y="42"/>
                  </a:cubicBezTo>
                  <a:cubicBezTo>
                    <a:pt x="131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9" y="43"/>
                    <a:pt x="139" y="82"/>
                    <a:pt x="138" y="90"/>
                  </a:cubicBezTo>
                  <a:cubicBezTo>
                    <a:pt x="138" y="97"/>
                    <a:pt x="137" y="106"/>
                    <a:pt x="139" y="113"/>
                  </a:cubicBezTo>
                  <a:cubicBezTo>
                    <a:pt x="141" y="118"/>
                    <a:pt x="141" y="129"/>
                    <a:pt x="138" y="142"/>
                  </a:cubicBezTo>
                  <a:close/>
                </a:path>
              </a:pathLst>
            </a:custGeom>
            <a:solidFill>
              <a:srgbClr val="F8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3" name="Forma livre 13">
              <a:extLst>
                <a:ext uri="{FF2B5EF4-FFF2-40B4-BE49-F238E27FC236}">
                  <a16:creationId xmlns:a16="http://schemas.microsoft.com/office/drawing/2014/main" id="{104737AB-59A7-4247-842C-6F97799DA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781050" cy="900113"/>
            </a:xfrm>
            <a:custGeom>
              <a:avLst/>
              <a:gdLst>
                <a:gd name="T0" fmla="*/ 134 w 136"/>
                <a:gd name="T1" fmla="*/ 37 h 157"/>
                <a:gd name="T2" fmla="*/ 134 w 136"/>
                <a:gd name="T3" fmla="*/ 38 h 157"/>
                <a:gd name="T4" fmla="*/ 134 w 136"/>
                <a:gd name="T5" fmla="*/ 38 h 157"/>
                <a:gd name="T6" fmla="*/ 133 w 136"/>
                <a:gd name="T7" fmla="*/ 39 h 157"/>
                <a:gd name="T8" fmla="*/ 132 w 136"/>
                <a:gd name="T9" fmla="*/ 41 h 157"/>
                <a:gd name="T10" fmla="*/ 129 w 136"/>
                <a:gd name="T11" fmla="*/ 43 h 157"/>
                <a:gd name="T12" fmla="*/ 129 w 136"/>
                <a:gd name="T13" fmla="*/ 43 h 157"/>
                <a:gd name="T14" fmla="*/ 127 w 136"/>
                <a:gd name="T15" fmla="*/ 79 h 157"/>
                <a:gd name="T16" fmla="*/ 97 w 136"/>
                <a:gd name="T17" fmla="*/ 111 h 157"/>
                <a:gd name="T18" fmla="*/ 85 w 136"/>
                <a:gd name="T19" fmla="*/ 140 h 157"/>
                <a:gd name="T20" fmla="*/ 85 w 136"/>
                <a:gd name="T21" fmla="*/ 157 h 157"/>
                <a:gd name="T22" fmla="*/ 26 w 136"/>
                <a:gd name="T23" fmla="*/ 157 h 157"/>
                <a:gd name="T24" fmla="*/ 19 w 136"/>
                <a:gd name="T25" fmla="*/ 125 h 157"/>
                <a:gd name="T26" fmla="*/ 9 w 136"/>
                <a:gd name="T27" fmla="*/ 99 h 157"/>
                <a:gd name="T28" fmla="*/ 0 w 136"/>
                <a:gd name="T29" fmla="*/ 72 h 157"/>
                <a:gd name="T30" fmla="*/ 34 w 136"/>
                <a:gd name="T31" fmla="*/ 18 h 157"/>
                <a:gd name="T32" fmla="*/ 57 w 136"/>
                <a:gd name="T33" fmla="*/ 7 h 157"/>
                <a:gd name="T34" fmla="*/ 76 w 136"/>
                <a:gd name="T35" fmla="*/ 0 h 157"/>
                <a:gd name="T36" fmla="*/ 92 w 136"/>
                <a:gd name="T37" fmla="*/ 9 h 157"/>
                <a:gd name="T38" fmla="*/ 112 w 136"/>
                <a:gd name="T39" fmla="*/ 11 h 157"/>
                <a:gd name="T40" fmla="*/ 124 w 136"/>
                <a:gd name="T41" fmla="*/ 24 h 157"/>
                <a:gd name="T42" fmla="*/ 134 w 136"/>
                <a:gd name="T43" fmla="*/ 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6" h="157">
                  <a:moveTo>
                    <a:pt x="134" y="37"/>
                  </a:move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1" y="42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7" y="79"/>
                    <a:pt x="127" y="79"/>
                    <a:pt x="127" y="7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9"/>
                    <a:pt x="85" y="129"/>
                    <a:pt x="85" y="140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5" y="147"/>
                    <a:pt x="23" y="135"/>
                    <a:pt x="19" y="125"/>
                  </a:cubicBezTo>
                  <a:cubicBezTo>
                    <a:pt x="15" y="116"/>
                    <a:pt x="12" y="107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lose/>
                </a:path>
              </a:pathLst>
            </a:custGeom>
            <a:gradFill>
              <a:gsLst>
                <a:gs pos="75000">
                  <a:srgbClr val="F7BDBB"/>
                </a:gs>
                <a:gs pos="100000">
                  <a:srgbClr val="F7BDBB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4" name="Forma Livre 14">
              <a:extLst>
                <a:ext uri="{FF2B5EF4-FFF2-40B4-BE49-F238E27FC236}">
                  <a16:creationId xmlns:a16="http://schemas.microsoft.com/office/drawing/2014/main" id="{A4EE508E-C139-4549-AD46-4E5E82F7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781050" cy="566738"/>
            </a:xfrm>
            <a:custGeom>
              <a:avLst/>
              <a:gdLst>
                <a:gd name="T0" fmla="*/ 134 w 136"/>
                <a:gd name="T1" fmla="*/ 37 h 99"/>
                <a:gd name="T2" fmla="*/ 134 w 136"/>
                <a:gd name="T3" fmla="*/ 38 h 99"/>
                <a:gd name="T4" fmla="*/ 134 w 136"/>
                <a:gd name="T5" fmla="*/ 38 h 99"/>
                <a:gd name="T6" fmla="*/ 133 w 136"/>
                <a:gd name="T7" fmla="*/ 39 h 99"/>
                <a:gd name="T8" fmla="*/ 132 w 136"/>
                <a:gd name="T9" fmla="*/ 41 h 99"/>
                <a:gd name="T10" fmla="*/ 131 w 136"/>
                <a:gd name="T11" fmla="*/ 42 h 99"/>
                <a:gd name="T12" fmla="*/ 130 w 136"/>
                <a:gd name="T13" fmla="*/ 42 h 99"/>
                <a:gd name="T14" fmla="*/ 129 w 136"/>
                <a:gd name="T15" fmla="*/ 43 h 99"/>
                <a:gd name="T16" fmla="*/ 129 w 136"/>
                <a:gd name="T17" fmla="*/ 43 h 99"/>
                <a:gd name="T18" fmla="*/ 72 w 136"/>
                <a:gd name="T19" fmla="*/ 96 h 99"/>
                <a:gd name="T20" fmla="*/ 70 w 136"/>
                <a:gd name="T21" fmla="*/ 99 h 99"/>
                <a:gd name="T22" fmla="*/ 9 w 136"/>
                <a:gd name="T23" fmla="*/ 99 h 99"/>
                <a:gd name="T24" fmla="*/ 0 w 136"/>
                <a:gd name="T25" fmla="*/ 72 h 99"/>
                <a:gd name="T26" fmla="*/ 34 w 136"/>
                <a:gd name="T27" fmla="*/ 18 h 99"/>
                <a:gd name="T28" fmla="*/ 57 w 136"/>
                <a:gd name="T29" fmla="*/ 7 h 99"/>
                <a:gd name="T30" fmla="*/ 76 w 136"/>
                <a:gd name="T31" fmla="*/ 0 h 99"/>
                <a:gd name="T32" fmla="*/ 92 w 136"/>
                <a:gd name="T33" fmla="*/ 9 h 99"/>
                <a:gd name="T34" fmla="*/ 112 w 136"/>
                <a:gd name="T35" fmla="*/ 11 h 99"/>
                <a:gd name="T36" fmla="*/ 124 w 136"/>
                <a:gd name="T37" fmla="*/ 24 h 99"/>
                <a:gd name="T38" fmla="*/ 134 w 136"/>
                <a:gd name="T39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99">
                  <a:moveTo>
                    <a:pt x="134" y="37"/>
                  </a:move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2" y="41"/>
                    <a:pt x="131" y="41"/>
                    <a:pt x="131" y="42"/>
                  </a:cubicBezTo>
                  <a:cubicBezTo>
                    <a:pt x="131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4" y="45"/>
                    <a:pt x="107" y="51"/>
                    <a:pt x="72" y="96"/>
                  </a:cubicBezTo>
                  <a:cubicBezTo>
                    <a:pt x="72" y="97"/>
                    <a:pt x="71" y="98"/>
                    <a:pt x="70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lose/>
                </a:path>
              </a:pathLst>
            </a:custGeom>
            <a:solidFill>
              <a:srgbClr val="FA9F9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" name="Forma Livre 15">
              <a:extLst>
                <a:ext uri="{FF2B5EF4-FFF2-40B4-BE49-F238E27FC236}">
                  <a16:creationId xmlns:a16="http://schemas.microsoft.com/office/drawing/2014/main" id="{59F122DD-9773-48CA-B36A-41383E8FF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675" y="3775075"/>
              <a:ext cx="68263" cy="92075"/>
            </a:xfrm>
            <a:custGeom>
              <a:avLst/>
              <a:gdLst>
                <a:gd name="T0" fmla="*/ 0 w 12"/>
                <a:gd name="T1" fmla="*/ 4 h 16"/>
                <a:gd name="T2" fmla="*/ 6 w 12"/>
                <a:gd name="T3" fmla="*/ 8 h 16"/>
                <a:gd name="T4" fmla="*/ 12 w 12"/>
                <a:gd name="T5" fmla="*/ 16 h 16"/>
                <a:gd name="T6" fmla="*/ 0 w 12"/>
                <a:gd name="T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0" y="4"/>
                  </a:moveTo>
                  <a:cubicBezTo>
                    <a:pt x="0" y="0"/>
                    <a:pt x="4" y="3"/>
                    <a:pt x="6" y="8"/>
                  </a:cubicBezTo>
                  <a:cubicBezTo>
                    <a:pt x="7" y="13"/>
                    <a:pt x="11" y="16"/>
                    <a:pt x="12" y="16"/>
                  </a:cubicBezTo>
                  <a:cubicBezTo>
                    <a:pt x="12" y="16"/>
                    <a:pt x="1" y="14"/>
                    <a:pt x="0" y="4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" name="Forma Livre 16">
              <a:extLst>
                <a:ext uri="{FF2B5EF4-FFF2-40B4-BE49-F238E27FC236}">
                  <a16:creationId xmlns:a16="http://schemas.microsoft.com/office/drawing/2014/main" id="{0FEF4D20-2077-46B3-889D-C36948145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3792538"/>
              <a:ext cx="131763" cy="360363"/>
            </a:xfrm>
            <a:custGeom>
              <a:avLst/>
              <a:gdLst>
                <a:gd name="T0" fmla="*/ 23 w 23"/>
                <a:gd name="T1" fmla="*/ 26 h 63"/>
                <a:gd name="T2" fmla="*/ 21 w 23"/>
                <a:gd name="T3" fmla="*/ 34 h 63"/>
                <a:gd name="T4" fmla="*/ 19 w 23"/>
                <a:gd name="T5" fmla="*/ 54 h 63"/>
                <a:gd name="T6" fmla="*/ 13 w 23"/>
                <a:gd name="T7" fmla="*/ 62 h 63"/>
                <a:gd name="T8" fmla="*/ 10 w 23"/>
                <a:gd name="T9" fmla="*/ 63 h 63"/>
                <a:gd name="T10" fmla="*/ 0 w 23"/>
                <a:gd name="T11" fmla="*/ 62 h 63"/>
                <a:gd name="T12" fmla="*/ 5 w 23"/>
                <a:gd name="T13" fmla="*/ 0 h 63"/>
                <a:gd name="T14" fmla="*/ 13 w 23"/>
                <a:gd name="T15" fmla="*/ 1 h 63"/>
                <a:gd name="T16" fmla="*/ 23 w 23"/>
                <a:gd name="T17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3">
                  <a:moveTo>
                    <a:pt x="23" y="26"/>
                  </a:moveTo>
                  <a:cubicBezTo>
                    <a:pt x="23" y="29"/>
                    <a:pt x="22" y="31"/>
                    <a:pt x="21" y="34"/>
                  </a:cubicBezTo>
                  <a:cubicBezTo>
                    <a:pt x="21" y="35"/>
                    <a:pt x="20" y="50"/>
                    <a:pt x="19" y="54"/>
                  </a:cubicBezTo>
                  <a:cubicBezTo>
                    <a:pt x="19" y="56"/>
                    <a:pt x="17" y="61"/>
                    <a:pt x="13" y="62"/>
                  </a:cubicBezTo>
                  <a:cubicBezTo>
                    <a:pt x="12" y="63"/>
                    <a:pt x="11" y="63"/>
                    <a:pt x="10" y="63"/>
                  </a:cubicBezTo>
                  <a:cubicBezTo>
                    <a:pt x="3" y="62"/>
                    <a:pt x="0" y="62"/>
                    <a:pt x="0" y="62"/>
                  </a:cubicBezTo>
                  <a:cubicBezTo>
                    <a:pt x="0" y="62"/>
                    <a:pt x="8" y="22"/>
                    <a:pt x="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7" y="19"/>
                    <a:pt x="23" y="26"/>
                  </a:cubicBezTo>
                  <a:close/>
                </a:path>
              </a:pathLst>
            </a:custGeom>
            <a:solidFill>
              <a:srgbClr val="FA9F9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7" name="Forma Livre 17">
              <a:extLst>
                <a:ext uri="{FF2B5EF4-FFF2-40B4-BE49-F238E27FC236}">
                  <a16:creationId xmlns:a16="http://schemas.microsoft.com/office/drawing/2014/main" id="{3E67FC6E-679C-4B7D-9F05-FF6856EDE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4010025"/>
              <a:ext cx="74613" cy="142875"/>
            </a:xfrm>
            <a:custGeom>
              <a:avLst/>
              <a:gdLst>
                <a:gd name="T0" fmla="*/ 13 w 13"/>
                <a:gd name="T1" fmla="*/ 24 h 25"/>
                <a:gd name="T2" fmla="*/ 10 w 13"/>
                <a:gd name="T3" fmla="*/ 25 h 25"/>
                <a:gd name="T4" fmla="*/ 0 w 13"/>
                <a:gd name="T5" fmla="*/ 24 h 25"/>
                <a:gd name="T6" fmla="*/ 4 w 13"/>
                <a:gd name="T7" fmla="*/ 0 h 25"/>
                <a:gd name="T8" fmla="*/ 13 w 13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13" y="24"/>
                  </a:moveTo>
                  <a:cubicBezTo>
                    <a:pt x="12" y="25"/>
                    <a:pt x="11" y="25"/>
                    <a:pt x="10" y="25"/>
                  </a:cubicBezTo>
                  <a:cubicBezTo>
                    <a:pt x="3" y="24"/>
                    <a:pt x="0" y="24"/>
                    <a:pt x="0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9" y="18"/>
                    <a:pt x="13" y="24"/>
                  </a:cubicBezTo>
                  <a:close/>
                </a:path>
              </a:pathLst>
            </a:custGeom>
            <a:gradFill>
              <a:gsLst>
                <a:gs pos="0">
                  <a:srgbClr val="4BC3E2">
                    <a:alpha val="63000"/>
                  </a:srgbClr>
                </a:gs>
                <a:gs pos="51000">
                  <a:srgbClr val="4BC3E2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" name="Forma Livre 18">
              <a:extLst>
                <a:ext uri="{FF2B5EF4-FFF2-40B4-BE49-F238E27FC236}">
                  <a16:creationId xmlns:a16="http://schemas.microsoft.com/office/drawing/2014/main" id="{3E28299F-82DC-4BAC-A5BB-7B5EA5A95B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2350" y="3162300"/>
              <a:ext cx="1503363" cy="2624138"/>
            </a:xfrm>
            <a:custGeom>
              <a:avLst/>
              <a:gdLst>
                <a:gd name="T0" fmla="*/ 258 w 262"/>
                <a:gd name="T1" fmla="*/ 413 h 458"/>
                <a:gd name="T2" fmla="*/ 208 w 262"/>
                <a:gd name="T3" fmla="*/ 314 h 458"/>
                <a:gd name="T4" fmla="*/ 214 w 262"/>
                <a:gd name="T5" fmla="*/ 201 h 458"/>
                <a:gd name="T6" fmla="*/ 225 w 262"/>
                <a:gd name="T7" fmla="*/ 192 h 458"/>
                <a:gd name="T8" fmla="*/ 217 w 262"/>
                <a:gd name="T9" fmla="*/ 182 h 458"/>
                <a:gd name="T10" fmla="*/ 216 w 262"/>
                <a:gd name="T11" fmla="*/ 182 h 458"/>
                <a:gd name="T12" fmla="*/ 216 w 262"/>
                <a:gd name="T13" fmla="*/ 182 h 458"/>
                <a:gd name="T14" fmla="*/ 215 w 262"/>
                <a:gd name="T15" fmla="*/ 182 h 458"/>
                <a:gd name="T16" fmla="*/ 215 w 262"/>
                <a:gd name="T17" fmla="*/ 182 h 458"/>
                <a:gd name="T18" fmla="*/ 213 w 262"/>
                <a:gd name="T19" fmla="*/ 151 h 458"/>
                <a:gd name="T20" fmla="*/ 217 w 262"/>
                <a:gd name="T21" fmla="*/ 90 h 458"/>
                <a:gd name="T22" fmla="*/ 222 w 262"/>
                <a:gd name="T23" fmla="*/ 56 h 458"/>
                <a:gd name="T24" fmla="*/ 202 w 262"/>
                <a:gd name="T25" fmla="*/ 1 h 458"/>
                <a:gd name="T26" fmla="*/ 179 w 262"/>
                <a:gd name="T27" fmla="*/ 12 h 458"/>
                <a:gd name="T28" fmla="*/ 145 w 262"/>
                <a:gd name="T29" fmla="*/ 66 h 458"/>
                <a:gd name="T30" fmla="*/ 154 w 262"/>
                <a:gd name="T31" fmla="*/ 93 h 458"/>
                <a:gd name="T32" fmla="*/ 164 w 262"/>
                <a:gd name="T33" fmla="*/ 119 h 458"/>
                <a:gd name="T34" fmla="*/ 171 w 262"/>
                <a:gd name="T35" fmla="*/ 151 h 458"/>
                <a:gd name="T36" fmla="*/ 170 w 262"/>
                <a:gd name="T37" fmla="*/ 180 h 458"/>
                <a:gd name="T38" fmla="*/ 149 w 262"/>
                <a:gd name="T39" fmla="*/ 196 h 458"/>
                <a:gd name="T40" fmla="*/ 94 w 262"/>
                <a:gd name="T41" fmla="*/ 213 h 458"/>
                <a:gd name="T42" fmla="*/ 94 w 262"/>
                <a:gd name="T43" fmla="*/ 213 h 458"/>
                <a:gd name="T44" fmla="*/ 38 w 262"/>
                <a:gd name="T45" fmla="*/ 292 h 458"/>
                <a:gd name="T46" fmla="*/ 23 w 262"/>
                <a:gd name="T47" fmla="*/ 408 h 458"/>
                <a:gd name="T48" fmla="*/ 104 w 262"/>
                <a:gd name="T49" fmla="*/ 409 h 458"/>
                <a:gd name="T50" fmla="*/ 104 w 262"/>
                <a:gd name="T51" fmla="*/ 413 h 458"/>
                <a:gd name="T52" fmla="*/ 109 w 262"/>
                <a:gd name="T53" fmla="*/ 458 h 458"/>
                <a:gd name="T54" fmla="*/ 260 w 262"/>
                <a:gd name="T55" fmla="*/ 458 h 458"/>
                <a:gd name="T56" fmla="*/ 258 w 262"/>
                <a:gd name="T57" fmla="*/ 413 h 458"/>
                <a:gd name="T58" fmla="*/ 76 w 262"/>
                <a:gd name="T59" fmla="*/ 350 h 458"/>
                <a:gd name="T60" fmla="*/ 95 w 262"/>
                <a:gd name="T61" fmla="*/ 329 h 458"/>
                <a:gd name="T62" fmla="*/ 97 w 262"/>
                <a:gd name="T63" fmla="*/ 350 h 458"/>
                <a:gd name="T64" fmla="*/ 76 w 262"/>
                <a:gd name="T65" fmla="*/ 35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2" h="458">
                  <a:moveTo>
                    <a:pt x="258" y="413"/>
                  </a:moveTo>
                  <a:cubicBezTo>
                    <a:pt x="250" y="382"/>
                    <a:pt x="229" y="355"/>
                    <a:pt x="208" y="314"/>
                  </a:cubicBezTo>
                  <a:cubicBezTo>
                    <a:pt x="177" y="255"/>
                    <a:pt x="214" y="201"/>
                    <a:pt x="214" y="201"/>
                  </a:cubicBezTo>
                  <a:cubicBezTo>
                    <a:pt x="214" y="201"/>
                    <a:pt x="223" y="201"/>
                    <a:pt x="225" y="192"/>
                  </a:cubicBezTo>
                  <a:cubicBezTo>
                    <a:pt x="226" y="185"/>
                    <a:pt x="220" y="183"/>
                    <a:pt x="217" y="182"/>
                  </a:cubicBezTo>
                  <a:cubicBezTo>
                    <a:pt x="217" y="182"/>
                    <a:pt x="216" y="182"/>
                    <a:pt x="216" y="182"/>
                  </a:cubicBezTo>
                  <a:cubicBezTo>
                    <a:pt x="216" y="182"/>
                    <a:pt x="216" y="182"/>
                    <a:pt x="216" y="182"/>
                  </a:cubicBezTo>
                  <a:cubicBezTo>
                    <a:pt x="216" y="182"/>
                    <a:pt x="215" y="182"/>
                    <a:pt x="215" y="182"/>
                  </a:cubicBezTo>
                  <a:cubicBezTo>
                    <a:pt x="215" y="182"/>
                    <a:pt x="215" y="182"/>
                    <a:pt x="215" y="182"/>
                  </a:cubicBezTo>
                  <a:cubicBezTo>
                    <a:pt x="214" y="177"/>
                    <a:pt x="213" y="166"/>
                    <a:pt x="213" y="151"/>
                  </a:cubicBezTo>
                  <a:cubicBezTo>
                    <a:pt x="214" y="133"/>
                    <a:pt x="215" y="111"/>
                    <a:pt x="217" y="90"/>
                  </a:cubicBezTo>
                  <a:cubicBezTo>
                    <a:pt x="219" y="78"/>
                    <a:pt x="220" y="66"/>
                    <a:pt x="222" y="56"/>
                  </a:cubicBezTo>
                  <a:cubicBezTo>
                    <a:pt x="229" y="19"/>
                    <a:pt x="202" y="1"/>
                    <a:pt x="202" y="1"/>
                  </a:cubicBezTo>
                  <a:cubicBezTo>
                    <a:pt x="194" y="0"/>
                    <a:pt x="179" y="12"/>
                    <a:pt x="179" y="12"/>
                  </a:cubicBezTo>
                  <a:cubicBezTo>
                    <a:pt x="149" y="27"/>
                    <a:pt x="145" y="65"/>
                    <a:pt x="145" y="66"/>
                  </a:cubicBezTo>
                  <a:cubicBezTo>
                    <a:pt x="145" y="67"/>
                    <a:pt x="149" y="78"/>
                    <a:pt x="154" y="93"/>
                  </a:cubicBezTo>
                  <a:cubicBezTo>
                    <a:pt x="157" y="101"/>
                    <a:pt x="160" y="110"/>
                    <a:pt x="164" y="119"/>
                  </a:cubicBezTo>
                  <a:cubicBezTo>
                    <a:pt x="168" y="129"/>
                    <a:pt x="170" y="141"/>
                    <a:pt x="171" y="151"/>
                  </a:cubicBezTo>
                  <a:cubicBezTo>
                    <a:pt x="172" y="167"/>
                    <a:pt x="170" y="180"/>
                    <a:pt x="170" y="180"/>
                  </a:cubicBezTo>
                  <a:cubicBezTo>
                    <a:pt x="154" y="181"/>
                    <a:pt x="149" y="196"/>
                    <a:pt x="149" y="196"/>
                  </a:cubicBezTo>
                  <a:cubicBezTo>
                    <a:pt x="149" y="196"/>
                    <a:pt x="103" y="205"/>
                    <a:pt x="94" y="213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80" y="219"/>
                    <a:pt x="59" y="238"/>
                    <a:pt x="38" y="292"/>
                  </a:cubicBezTo>
                  <a:cubicBezTo>
                    <a:pt x="5" y="376"/>
                    <a:pt x="0" y="402"/>
                    <a:pt x="23" y="408"/>
                  </a:cubicBezTo>
                  <a:cubicBezTo>
                    <a:pt x="32" y="410"/>
                    <a:pt x="66" y="410"/>
                    <a:pt x="104" y="409"/>
                  </a:cubicBezTo>
                  <a:cubicBezTo>
                    <a:pt x="104" y="410"/>
                    <a:pt x="104" y="411"/>
                    <a:pt x="104" y="413"/>
                  </a:cubicBezTo>
                  <a:cubicBezTo>
                    <a:pt x="107" y="435"/>
                    <a:pt x="109" y="452"/>
                    <a:pt x="109" y="458"/>
                  </a:cubicBezTo>
                  <a:cubicBezTo>
                    <a:pt x="260" y="458"/>
                    <a:pt x="260" y="458"/>
                    <a:pt x="260" y="458"/>
                  </a:cubicBezTo>
                  <a:cubicBezTo>
                    <a:pt x="262" y="441"/>
                    <a:pt x="261" y="426"/>
                    <a:pt x="258" y="413"/>
                  </a:cubicBezTo>
                  <a:close/>
                  <a:moveTo>
                    <a:pt x="76" y="350"/>
                  </a:moveTo>
                  <a:cubicBezTo>
                    <a:pt x="76" y="350"/>
                    <a:pt x="85" y="341"/>
                    <a:pt x="95" y="329"/>
                  </a:cubicBezTo>
                  <a:cubicBezTo>
                    <a:pt x="96" y="336"/>
                    <a:pt x="97" y="343"/>
                    <a:pt x="97" y="350"/>
                  </a:cubicBezTo>
                  <a:cubicBezTo>
                    <a:pt x="85" y="350"/>
                    <a:pt x="76" y="350"/>
                    <a:pt x="76" y="35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9" name="Forma Livre 19">
              <a:extLst>
                <a:ext uri="{FF2B5EF4-FFF2-40B4-BE49-F238E27FC236}">
                  <a16:creationId xmlns:a16="http://schemas.microsoft.com/office/drawing/2014/main" id="{1F1055DB-0FAF-42E9-A9D9-33EEEA5E5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167313"/>
              <a:ext cx="236538" cy="338138"/>
            </a:xfrm>
            <a:custGeom>
              <a:avLst/>
              <a:gdLst>
                <a:gd name="T0" fmla="*/ 13 w 41"/>
                <a:gd name="T1" fmla="*/ 0 h 59"/>
                <a:gd name="T2" fmla="*/ 41 w 41"/>
                <a:gd name="T3" fmla="*/ 59 h 59"/>
                <a:gd name="T4" fmla="*/ 34 w 41"/>
                <a:gd name="T5" fmla="*/ 0 h 59"/>
                <a:gd name="T6" fmla="*/ 13 w 41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9">
                  <a:moveTo>
                    <a:pt x="13" y="0"/>
                  </a:moveTo>
                  <a:cubicBezTo>
                    <a:pt x="13" y="0"/>
                    <a:pt x="0" y="45"/>
                    <a:pt x="41" y="59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829CF3">
                <a:alpha val="26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0" name="Forma Livre 20">
              <a:extLst>
                <a:ext uri="{FF2B5EF4-FFF2-40B4-BE49-F238E27FC236}">
                  <a16:creationId xmlns:a16="http://schemas.microsoft.com/office/drawing/2014/main" id="{33DD8503-AB72-4432-BEC9-FC4887059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250" y="3625850"/>
              <a:ext cx="333375" cy="217488"/>
            </a:xfrm>
            <a:custGeom>
              <a:avLst/>
              <a:gdLst>
                <a:gd name="T0" fmla="*/ 57 w 58"/>
                <a:gd name="T1" fmla="*/ 4 h 38"/>
                <a:gd name="T2" fmla="*/ 57 w 58"/>
                <a:gd name="T3" fmla="*/ 8 h 38"/>
                <a:gd name="T4" fmla="*/ 53 w 58"/>
                <a:gd name="T5" fmla="*/ 18 h 38"/>
                <a:gd name="T6" fmla="*/ 47 w 58"/>
                <a:gd name="T7" fmla="*/ 24 h 38"/>
                <a:gd name="T8" fmla="*/ 46 w 58"/>
                <a:gd name="T9" fmla="*/ 22 h 38"/>
                <a:gd name="T10" fmla="*/ 47 w 58"/>
                <a:gd name="T11" fmla="*/ 21 h 38"/>
                <a:gd name="T12" fmla="*/ 53 w 58"/>
                <a:gd name="T13" fmla="*/ 8 h 38"/>
                <a:gd name="T14" fmla="*/ 46 w 58"/>
                <a:gd name="T15" fmla="*/ 11 h 38"/>
                <a:gd name="T16" fmla="*/ 17 w 58"/>
                <a:gd name="T17" fmla="*/ 23 h 38"/>
                <a:gd name="T18" fmla="*/ 5 w 58"/>
                <a:gd name="T19" fmla="*/ 37 h 38"/>
                <a:gd name="T20" fmla="*/ 0 w 58"/>
                <a:gd name="T21" fmla="*/ 35 h 38"/>
                <a:gd name="T22" fmla="*/ 15 w 58"/>
                <a:gd name="T23" fmla="*/ 20 h 38"/>
                <a:gd name="T24" fmla="*/ 46 w 58"/>
                <a:gd name="T25" fmla="*/ 7 h 38"/>
                <a:gd name="T26" fmla="*/ 52 w 58"/>
                <a:gd name="T27" fmla="*/ 4 h 38"/>
                <a:gd name="T28" fmla="*/ 46 w 58"/>
                <a:gd name="T29" fmla="*/ 2 h 38"/>
                <a:gd name="T30" fmla="*/ 46 w 58"/>
                <a:gd name="T31" fmla="*/ 0 h 38"/>
                <a:gd name="T32" fmla="*/ 53 w 58"/>
                <a:gd name="T33" fmla="*/ 1 h 38"/>
                <a:gd name="T34" fmla="*/ 57 w 58"/>
                <a:gd name="T3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38">
                  <a:moveTo>
                    <a:pt x="57" y="4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6" y="12"/>
                    <a:pt x="53" y="18"/>
                  </a:cubicBezTo>
                  <a:cubicBezTo>
                    <a:pt x="51" y="23"/>
                    <a:pt x="48" y="24"/>
                    <a:pt x="47" y="24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4" y="20"/>
                    <a:pt x="53" y="8"/>
                    <a:pt x="53" y="8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7" y="35"/>
                    <a:pt x="5" y="37"/>
                  </a:cubicBezTo>
                  <a:cubicBezTo>
                    <a:pt x="3" y="38"/>
                    <a:pt x="0" y="38"/>
                    <a:pt x="0" y="35"/>
                  </a:cubicBezTo>
                  <a:cubicBezTo>
                    <a:pt x="0" y="33"/>
                    <a:pt x="15" y="20"/>
                    <a:pt x="15" y="2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1"/>
                    <a:pt x="46" y="0"/>
                  </a:cubicBezTo>
                  <a:cubicBezTo>
                    <a:pt x="48" y="0"/>
                    <a:pt x="50" y="1"/>
                    <a:pt x="53" y="1"/>
                  </a:cubicBezTo>
                  <a:cubicBezTo>
                    <a:pt x="58" y="2"/>
                    <a:pt x="57" y="4"/>
                    <a:pt x="57" y="4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5734A953-9B6C-444B-B25F-6DF0B880B296}"/>
                </a:ext>
              </a:extLst>
            </p:cNvPr>
            <p:cNvSpPr/>
            <p:nvPr/>
          </p:nvSpPr>
          <p:spPr>
            <a:xfrm>
              <a:off x="6538394" y="3930239"/>
              <a:ext cx="104950" cy="82726"/>
            </a:xfrm>
            <a:custGeom>
              <a:avLst/>
              <a:gdLst>
                <a:gd name="connsiteX0" fmla="*/ 519 w 104950"/>
                <a:gd name="connsiteY0" fmla="*/ 1205 h 82726"/>
                <a:gd name="connsiteX1" fmla="*/ 64812 w 104950"/>
                <a:gd name="connsiteY1" fmla="*/ 36924 h 82726"/>
                <a:gd name="connsiteX2" fmla="*/ 102912 w 104950"/>
                <a:gd name="connsiteY2" fmla="*/ 82167 h 82726"/>
                <a:gd name="connsiteX3" fmla="*/ 519 w 104950"/>
                <a:gd name="connsiteY3" fmla="*/ 1205 h 8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50" h="82726">
                  <a:moveTo>
                    <a:pt x="519" y="1205"/>
                  </a:moveTo>
                  <a:cubicBezTo>
                    <a:pt x="-5831" y="-6335"/>
                    <a:pt x="47747" y="23430"/>
                    <a:pt x="64812" y="36924"/>
                  </a:cubicBezTo>
                  <a:cubicBezTo>
                    <a:pt x="81877" y="50418"/>
                    <a:pt x="113231" y="87723"/>
                    <a:pt x="102912" y="82167"/>
                  </a:cubicBezTo>
                  <a:cubicBezTo>
                    <a:pt x="92593" y="76611"/>
                    <a:pt x="6869" y="8745"/>
                    <a:pt x="519" y="12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0" name="Forma livre: Forma 149">
              <a:extLst>
                <a:ext uri="{FF2B5EF4-FFF2-40B4-BE49-F238E27FC236}">
                  <a16:creationId xmlns:a16="http://schemas.microsoft.com/office/drawing/2014/main" id="{0981B24C-CD45-4505-87DD-EBA799A608A0}"/>
                </a:ext>
              </a:extLst>
            </p:cNvPr>
            <p:cNvSpPr/>
            <p:nvPr/>
          </p:nvSpPr>
          <p:spPr>
            <a:xfrm>
              <a:off x="6586362" y="3924595"/>
              <a:ext cx="104950" cy="82726"/>
            </a:xfrm>
            <a:custGeom>
              <a:avLst/>
              <a:gdLst>
                <a:gd name="connsiteX0" fmla="*/ 519 w 104950"/>
                <a:gd name="connsiteY0" fmla="*/ 1205 h 82726"/>
                <a:gd name="connsiteX1" fmla="*/ 64812 w 104950"/>
                <a:gd name="connsiteY1" fmla="*/ 36924 h 82726"/>
                <a:gd name="connsiteX2" fmla="*/ 102912 w 104950"/>
                <a:gd name="connsiteY2" fmla="*/ 82167 h 82726"/>
                <a:gd name="connsiteX3" fmla="*/ 519 w 104950"/>
                <a:gd name="connsiteY3" fmla="*/ 1205 h 8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50" h="82726">
                  <a:moveTo>
                    <a:pt x="519" y="1205"/>
                  </a:moveTo>
                  <a:cubicBezTo>
                    <a:pt x="-5831" y="-6335"/>
                    <a:pt x="47747" y="23430"/>
                    <a:pt x="64812" y="36924"/>
                  </a:cubicBezTo>
                  <a:cubicBezTo>
                    <a:pt x="81877" y="50418"/>
                    <a:pt x="113231" y="87723"/>
                    <a:pt x="102912" y="82167"/>
                  </a:cubicBezTo>
                  <a:cubicBezTo>
                    <a:pt x="92593" y="76611"/>
                    <a:pt x="6869" y="8745"/>
                    <a:pt x="519" y="12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95F849CF-BB96-4670-91B9-CF85441BB33B}"/>
                </a:ext>
              </a:extLst>
            </p:cNvPr>
            <p:cNvSpPr/>
            <p:nvPr/>
          </p:nvSpPr>
          <p:spPr>
            <a:xfrm>
              <a:off x="5832786" y="4279895"/>
              <a:ext cx="465015" cy="55559"/>
            </a:xfrm>
            <a:custGeom>
              <a:avLst/>
              <a:gdLst>
                <a:gd name="connsiteX0" fmla="*/ 456889 w 465015"/>
                <a:gd name="connsiteY0" fmla="*/ 50805 h 55559"/>
                <a:gd name="connsiteX1" fmla="*/ 2864 w 465015"/>
                <a:gd name="connsiteY1" fmla="*/ 5 h 55559"/>
                <a:gd name="connsiteX2" fmla="*/ 272739 w 465015"/>
                <a:gd name="connsiteY2" fmla="*/ 47630 h 55559"/>
                <a:gd name="connsiteX3" fmla="*/ 456889 w 465015"/>
                <a:gd name="connsiteY3" fmla="*/ 50805 h 5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15" h="55559">
                  <a:moveTo>
                    <a:pt x="456889" y="50805"/>
                  </a:moveTo>
                  <a:cubicBezTo>
                    <a:pt x="411910" y="42867"/>
                    <a:pt x="33556" y="534"/>
                    <a:pt x="2864" y="5"/>
                  </a:cubicBezTo>
                  <a:cubicBezTo>
                    <a:pt x="-27828" y="-524"/>
                    <a:pt x="196539" y="39163"/>
                    <a:pt x="272739" y="47630"/>
                  </a:cubicBezTo>
                  <a:cubicBezTo>
                    <a:pt x="348939" y="56097"/>
                    <a:pt x="501868" y="58743"/>
                    <a:pt x="456889" y="508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3" name="Grupo 152">
            <a:extLst>
              <a:ext uri="{FF2B5EF4-FFF2-40B4-BE49-F238E27FC236}">
                <a16:creationId xmlns:a16="http://schemas.microsoft.com/office/drawing/2014/main" id="{14E63ABA-A2BE-460E-AEC1-558B63A0D598}"/>
              </a:ext>
            </a:extLst>
          </p:cNvPr>
          <p:cNvGrpSpPr/>
          <p:nvPr/>
        </p:nvGrpSpPr>
        <p:grpSpPr>
          <a:xfrm>
            <a:off x="5781290" y="1569642"/>
            <a:ext cx="584970" cy="674403"/>
            <a:chOff x="2686050" y="2895601"/>
            <a:chExt cx="330200" cy="346075"/>
          </a:xfrm>
        </p:grpSpPr>
        <p:sp>
          <p:nvSpPr>
            <p:cNvPr id="154" name="Oval 309">
              <a:extLst>
                <a:ext uri="{FF2B5EF4-FFF2-40B4-BE49-F238E27FC236}">
                  <a16:creationId xmlns:a16="http://schemas.microsoft.com/office/drawing/2014/main" id="{AC91C28A-AC97-43D2-BB20-485D353E8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875" y="2895601"/>
              <a:ext cx="82550" cy="82550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5" name="Forma Livre 310">
              <a:extLst>
                <a:ext uri="{FF2B5EF4-FFF2-40B4-BE49-F238E27FC236}">
                  <a16:creationId xmlns:a16="http://schemas.microsoft.com/office/drawing/2014/main" id="{307DC6B5-75A0-4610-B431-35147A890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888" y="2978151"/>
              <a:ext cx="134938" cy="66675"/>
            </a:xfrm>
            <a:custGeom>
              <a:avLst/>
              <a:gdLst>
                <a:gd name="T0" fmla="*/ 36 w 36"/>
                <a:gd name="T1" fmla="*/ 18 h 18"/>
                <a:gd name="T2" fmla="*/ 0 w 36"/>
                <a:gd name="T3" fmla="*/ 18 h 18"/>
                <a:gd name="T4" fmla="*/ 18 w 36"/>
                <a:gd name="T5" fmla="*/ 0 h 18"/>
                <a:gd name="T6" fmla="*/ 36 w 3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8">
                  <a:moveTo>
                    <a:pt x="36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6" name="Oval 311">
              <a:extLst>
                <a:ext uri="{FF2B5EF4-FFF2-40B4-BE49-F238E27FC236}">
                  <a16:creationId xmlns:a16="http://schemas.microsoft.com/office/drawing/2014/main" id="{16EA5084-E99D-4DD5-B478-224937E08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275" y="3128963"/>
              <a:ext cx="60325" cy="587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7" name="Forma Livre 312">
              <a:extLst>
                <a:ext uri="{FF2B5EF4-FFF2-40B4-BE49-F238E27FC236}">
                  <a16:creationId xmlns:a16="http://schemas.microsoft.com/office/drawing/2014/main" id="{210EC1C6-3182-40F6-869F-33B0ABF22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3187701"/>
              <a:ext cx="104775" cy="53975"/>
            </a:xfrm>
            <a:custGeom>
              <a:avLst/>
              <a:gdLst>
                <a:gd name="T0" fmla="*/ 28 w 28"/>
                <a:gd name="T1" fmla="*/ 14 h 14"/>
                <a:gd name="T2" fmla="*/ 0 w 28"/>
                <a:gd name="T3" fmla="*/ 14 h 14"/>
                <a:gd name="T4" fmla="*/ 14 w 28"/>
                <a:gd name="T5" fmla="*/ 0 h 14"/>
                <a:gd name="T6" fmla="*/ 28 w 2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4">
                  <a:moveTo>
                    <a:pt x="2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8" name="Oval 313">
              <a:extLst>
                <a:ext uri="{FF2B5EF4-FFF2-40B4-BE49-F238E27FC236}">
                  <a16:creationId xmlns:a16="http://schemas.microsoft.com/office/drawing/2014/main" id="{168ACDC4-22F5-4D4B-A783-44D3655B8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128963"/>
              <a:ext cx="60325" cy="587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59" name="Forma Livre 314">
              <a:extLst>
                <a:ext uri="{FF2B5EF4-FFF2-40B4-BE49-F238E27FC236}">
                  <a16:creationId xmlns:a16="http://schemas.microsoft.com/office/drawing/2014/main" id="{9350080E-FAD1-420D-A674-785E5FD1F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475" y="3187701"/>
              <a:ext cx="104775" cy="53975"/>
            </a:xfrm>
            <a:custGeom>
              <a:avLst/>
              <a:gdLst>
                <a:gd name="T0" fmla="*/ 28 w 28"/>
                <a:gd name="T1" fmla="*/ 14 h 14"/>
                <a:gd name="T2" fmla="*/ 0 w 28"/>
                <a:gd name="T3" fmla="*/ 14 h 14"/>
                <a:gd name="T4" fmla="*/ 14 w 28"/>
                <a:gd name="T5" fmla="*/ 0 h 14"/>
                <a:gd name="T6" fmla="*/ 28 w 2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4">
                  <a:moveTo>
                    <a:pt x="2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0" name="Oval 315">
              <a:extLst>
                <a:ext uri="{FF2B5EF4-FFF2-40B4-BE49-F238E27FC236}">
                  <a16:creationId xmlns:a16="http://schemas.microsoft.com/office/drawing/2014/main" id="{A3A96249-064E-4E4F-800D-F3E32321B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128963"/>
              <a:ext cx="60325" cy="587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1" name="Forma Livre 316">
              <a:extLst>
                <a:ext uri="{FF2B5EF4-FFF2-40B4-BE49-F238E27FC236}">
                  <a16:creationId xmlns:a16="http://schemas.microsoft.com/office/drawing/2014/main" id="{5B0FA9F4-74E7-4069-9E66-4CD168516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475" y="3187701"/>
              <a:ext cx="104775" cy="53975"/>
            </a:xfrm>
            <a:custGeom>
              <a:avLst/>
              <a:gdLst>
                <a:gd name="T0" fmla="*/ 28 w 28"/>
                <a:gd name="T1" fmla="*/ 14 h 14"/>
                <a:gd name="T2" fmla="*/ 0 w 28"/>
                <a:gd name="T3" fmla="*/ 14 h 14"/>
                <a:gd name="T4" fmla="*/ 14 w 28"/>
                <a:gd name="T5" fmla="*/ 0 h 14"/>
                <a:gd name="T6" fmla="*/ 28 w 2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4">
                  <a:moveTo>
                    <a:pt x="2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2" name="Oval 317">
              <a:extLst>
                <a:ext uri="{FF2B5EF4-FFF2-40B4-BE49-F238E27FC236}">
                  <a16:creationId xmlns:a16="http://schemas.microsoft.com/office/drawing/2014/main" id="{8B1079C4-08A2-4532-BF93-C9FBD28FC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988" y="3128963"/>
              <a:ext cx="60325" cy="587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3" name="Forma Livre 318">
              <a:extLst>
                <a:ext uri="{FF2B5EF4-FFF2-40B4-BE49-F238E27FC236}">
                  <a16:creationId xmlns:a16="http://schemas.microsoft.com/office/drawing/2014/main" id="{D2176F15-45A0-4989-901D-43FEBC8C6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3187701"/>
              <a:ext cx="104775" cy="53975"/>
            </a:xfrm>
            <a:custGeom>
              <a:avLst/>
              <a:gdLst>
                <a:gd name="T0" fmla="*/ 28 w 28"/>
                <a:gd name="T1" fmla="*/ 14 h 14"/>
                <a:gd name="T2" fmla="*/ 0 w 28"/>
                <a:gd name="T3" fmla="*/ 14 h 14"/>
                <a:gd name="T4" fmla="*/ 14 w 28"/>
                <a:gd name="T5" fmla="*/ 0 h 14"/>
                <a:gd name="T6" fmla="*/ 28 w 28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4">
                  <a:moveTo>
                    <a:pt x="2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4" name="Forma Livre 319">
              <a:extLst>
                <a:ext uri="{FF2B5EF4-FFF2-40B4-BE49-F238E27FC236}">
                  <a16:creationId xmlns:a16="http://schemas.microsoft.com/office/drawing/2014/main" id="{E441EEB4-0ED1-401E-BCE2-44490D081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3074988"/>
              <a:ext cx="225425" cy="15875"/>
            </a:xfrm>
            <a:custGeom>
              <a:avLst/>
              <a:gdLst>
                <a:gd name="T0" fmla="*/ 0 w 142"/>
                <a:gd name="T1" fmla="*/ 10 h 10"/>
                <a:gd name="T2" fmla="*/ 0 w 142"/>
                <a:gd name="T3" fmla="*/ 0 h 10"/>
                <a:gd name="T4" fmla="*/ 142 w 142"/>
                <a:gd name="T5" fmla="*/ 0 h 10"/>
                <a:gd name="T6" fmla="*/ 142 w 142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0">
                  <a:moveTo>
                    <a:pt x="0" y="10"/>
                  </a:moveTo>
                  <a:lnTo>
                    <a:pt x="0" y="0"/>
                  </a:lnTo>
                  <a:lnTo>
                    <a:pt x="142" y="0"/>
                  </a:lnTo>
                  <a:lnTo>
                    <a:pt x="142" y="1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65" name="Linha 320">
              <a:extLst>
                <a:ext uri="{FF2B5EF4-FFF2-40B4-BE49-F238E27FC236}">
                  <a16:creationId xmlns:a16="http://schemas.microsoft.com/office/drawing/2014/main" id="{DE0936E5-0224-4C3C-9815-CA2E7C9781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1150" y="3044826"/>
              <a:ext cx="0" cy="46038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</p:grpSp>
      <p:grpSp>
        <p:nvGrpSpPr>
          <p:cNvPr id="181" name="Grupo 180">
            <a:extLst>
              <a:ext uri="{FF2B5EF4-FFF2-40B4-BE49-F238E27FC236}">
                <a16:creationId xmlns:a16="http://schemas.microsoft.com/office/drawing/2014/main" id="{D14F9816-D761-44CD-80AC-A13A6A2BF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92834" y="3292485"/>
            <a:ext cx="584970" cy="615624"/>
            <a:chOff x="4127500" y="2909888"/>
            <a:chExt cx="330200" cy="315913"/>
          </a:xfrm>
        </p:grpSpPr>
        <p:sp>
          <p:nvSpPr>
            <p:cNvPr id="182" name="Oval 268">
              <a:extLst>
                <a:ext uri="{FF2B5EF4-FFF2-40B4-BE49-F238E27FC236}">
                  <a16:creationId xmlns:a16="http://schemas.microsoft.com/office/drawing/2014/main" id="{8D0C8D9D-E9ED-445E-B175-12C0160A5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725" y="3060701"/>
              <a:ext cx="76200" cy="74613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3" name="Forma Livre 269">
              <a:extLst>
                <a:ext uri="{FF2B5EF4-FFF2-40B4-BE49-F238E27FC236}">
                  <a16:creationId xmlns:a16="http://schemas.microsoft.com/office/drawing/2014/main" id="{86759DBE-9B84-4D15-8B20-34E76E5F5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500" y="3135313"/>
              <a:ext cx="109538" cy="60325"/>
            </a:xfrm>
            <a:custGeom>
              <a:avLst/>
              <a:gdLst>
                <a:gd name="T0" fmla="*/ 22 w 29"/>
                <a:gd name="T1" fmla="*/ 16 h 16"/>
                <a:gd name="T2" fmla="*/ 0 w 29"/>
                <a:gd name="T3" fmla="*/ 16 h 16"/>
                <a:gd name="T4" fmla="*/ 16 w 29"/>
                <a:gd name="T5" fmla="*/ 0 h 16"/>
                <a:gd name="T6" fmla="*/ 29 w 29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22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1" y="0"/>
                    <a:pt x="26" y="3"/>
                    <a:pt x="29" y="7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4" name="Oval 270">
              <a:extLst>
                <a:ext uri="{FF2B5EF4-FFF2-40B4-BE49-F238E27FC236}">
                  <a16:creationId xmlns:a16="http://schemas.microsoft.com/office/drawing/2014/main" id="{0524A632-17BB-4AA9-A49C-41BE94905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0863" y="3060701"/>
              <a:ext cx="74613" cy="74613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5" name="Forma Livre 271">
              <a:extLst>
                <a:ext uri="{FF2B5EF4-FFF2-40B4-BE49-F238E27FC236}">
                  <a16:creationId xmlns:a16="http://schemas.microsoft.com/office/drawing/2014/main" id="{D502FFDD-28F4-4AA4-B259-B57867A0C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135313"/>
              <a:ext cx="107950" cy="60325"/>
            </a:xfrm>
            <a:custGeom>
              <a:avLst/>
              <a:gdLst>
                <a:gd name="T0" fmla="*/ 0 w 29"/>
                <a:gd name="T1" fmla="*/ 7 h 16"/>
                <a:gd name="T2" fmla="*/ 13 w 29"/>
                <a:gd name="T3" fmla="*/ 0 h 16"/>
                <a:gd name="T4" fmla="*/ 29 w 29"/>
                <a:gd name="T5" fmla="*/ 16 h 16"/>
                <a:gd name="T6" fmla="*/ 7 w 29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7"/>
                  </a:moveTo>
                  <a:cubicBezTo>
                    <a:pt x="3" y="3"/>
                    <a:pt x="8" y="0"/>
                    <a:pt x="13" y="0"/>
                  </a:cubicBezTo>
                  <a:cubicBezTo>
                    <a:pt x="22" y="0"/>
                    <a:pt x="29" y="7"/>
                    <a:pt x="29" y="16"/>
                  </a:cubicBezTo>
                  <a:cubicBezTo>
                    <a:pt x="7" y="16"/>
                    <a:pt x="7" y="16"/>
                    <a:pt x="7" y="16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6" name="Oval 272">
              <a:extLst>
                <a:ext uri="{FF2B5EF4-FFF2-40B4-BE49-F238E27FC236}">
                  <a16:creationId xmlns:a16="http://schemas.microsoft.com/office/drawing/2014/main" id="{074B1DAE-77A3-4CE2-BB5F-6E109DFB6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213" y="3030538"/>
              <a:ext cx="104775" cy="1095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7" name="Forma Livre 273">
              <a:extLst>
                <a:ext uri="{FF2B5EF4-FFF2-40B4-BE49-F238E27FC236}">
                  <a16:creationId xmlns:a16="http://schemas.microsoft.com/office/drawing/2014/main" id="{6F4FD849-C2CF-4E95-92A3-DF3CD12C6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986088"/>
              <a:ext cx="157163" cy="36513"/>
            </a:xfrm>
            <a:custGeom>
              <a:avLst/>
              <a:gdLst>
                <a:gd name="T0" fmla="*/ 0 w 42"/>
                <a:gd name="T1" fmla="*/ 10 h 10"/>
                <a:gd name="T2" fmla="*/ 21 w 42"/>
                <a:gd name="T3" fmla="*/ 0 h 10"/>
                <a:gd name="T4" fmla="*/ 42 w 42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0">
                  <a:moveTo>
                    <a:pt x="0" y="10"/>
                  </a:moveTo>
                  <a:cubicBezTo>
                    <a:pt x="5" y="4"/>
                    <a:pt x="13" y="0"/>
                    <a:pt x="21" y="0"/>
                  </a:cubicBezTo>
                  <a:cubicBezTo>
                    <a:pt x="29" y="0"/>
                    <a:pt x="37" y="4"/>
                    <a:pt x="42" y="10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8" name="Forma Livre 274">
              <a:extLst>
                <a:ext uri="{FF2B5EF4-FFF2-40B4-BE49-F238E27FC236}">
                  <a16:creationId xmlns:a16="http://schemas.microsoft.com/office/drawing/2014/main" id="{E95CA879-26B6-4158-84CA-E13BF1DBB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2947988"/>
              <a:ext cx="211138" cy="49213"/>
            </a:xfrm>
            <a:custGeom>
              <a:avLst/>
              <a:gdLst>
                <a:gd name="T0" fmla="*/ 0 w 56"/>
                <a:gd name="T1" fmla="*/ 13 h 13"/>
                <a:gd name="T2" fmla="*/ 28 w 56"/>
                <a:gd name="T3" fmla="*/ 0 h 13"/>
                <a:gd name="T4" fmla="*/ 56 w 5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3">
                  <a:moveTo>
                    <a:pt x="0" y="13"/>
                  </a:moveTo>
                  <a:cubicBezTo>
                    <a:pt x="7" y="5"/>
                    <a:pt x="17" y="0"/>
                    <a:pt x="28" y="0"/>
                  </a:cubicBezTo>
                  <a:cubicBezTo>
                    <a:pt x="39" y="0"/>
                    <a:pt x="49" y="5"/>
                    <a:pt x="56" y="13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89" name="Forma Livre 275">
              <a:extLst>
                <a:ext uri="{FF2B5EF4-FFF2-40B4-BE49-F238E27FC236}">
                  <a16:creationId xmlns:a16="http://schemas.microsoft.com/office/drawing/2014/main" id="{E086F5C4-405F-457A-B470-EDF08E80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3" y="2909888"/>
              <a:ext cx="269875" cy="63500"/>
            </a:xfrm>
            <a:custGeom>
              <a:avLst/>
              <a:gdLst>
                <a:gd name="T0" fmla="*/ 0 w 72"/>
                <a:gd name="T1" fmla="*/ 17 h 17"/>
                <a:gd name="T2" fmla="*/ 36 w 72"/>
                <a:gd name="T3" fmla="*/ 0 h 17"/>
                <a:gd name="T4" fmla="*/ 72 w 7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7">
                  <a:moveTo>
                    <a:pt x="0" y="17"/>
                  </a:moveTo>
                  <a:cubicBezTo>
                    <a:pt x="8" y="7"/>
                    <a:pt x="21" y="0"/>
                    <a:pt x="36" y="0"/>
                  </a:cubicBezTo>
                  <a:cubicBezTo>
                    <a:pt x="51" y="0"/>
                    <a:pt x="64" y="7"/>
                    <a:pt x="72" y="17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190" name="Forma Livre 276">
              <a:extLst>
                <a:ext uri="{FF2B5EF4-FFF2-40B4-BE49-F238E27FC236}">
                  <a16:creationId xmlns:a16="http://schemas.microsoft.com/office/drawing/2014/main" id="{8CDF0588-DA3B-4B0D-BDF8-DE1AF394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875" y="3140076"/>
              <a:ext cx="173038" cy="85725"/>
            </a:xfrm>
            <a:custGeom>
              <a:avLst/>
              <a:gdLst>
                <a:gd name="T0" fmla="*/ 46 w 46"/>
                <a:gd name="T1" fmla="*/ 23 h 23"/>
                <a:gd name="T2" fmla="*/ 0 w 46"/>
                <a:gd name="T3" fmla="*/ 23 h 23"/>
                <a:gd name="T4" fmla="*/ 23 w 46"/>
                <a:gd name="T5" fmla="*/ 0 h 23"/>
                <a:gd name="T6" fmla="*/ 46 w 46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3">
                  <a:moveTo>
                    <a:pt x="4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</p:grpSp>
      <p:sp>
        <p:nvSpPr>
          <p:cNvPr id="32" name="Oval 24">
            <a:extLst>
              <a:ext uri="{FF2B5EF4-FFF2-40B4-BE49-F238E27FC236}">
                <a16:creationId xmlns:a16="http://schemas.microsoft.com/office/drawing/2014/main" id="{16A34343-0998-42BB-80E4-28FB10F8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1612" y="4162425"/>
            <a:ext cx="1271588" cy="127317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50000"/>
                </a:schemeClr>
              </a:gs>
              <a:gs pos="100000">
                <a:srgbClr val="88CAE8"/>
              </a:gs>
            </a:gsLst>
            <a:lin ang="5400000" scaled="1"/>
            <a:tileRect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grpSp>
        <p:nvGrpSpPr>
          <p:cNvPr id="213" name="Grupo 212">
            <a:extLst>
              <a:ext uri="{FF2B5EF4-FFF2-40B4-BE49-F238E27FC236}">
                <a16:creationId xmlns:a16="http://schemas.microsoft.com/office/drawing/2014/main" id="{84CDD73D-3AA4-4625-B9F5-1852145FC880}"/>
              </a:ext>
            </a:extLst>
          </p:cNvPr>
          <p:cNvGrpSpPr/>
          <p:nvPr/>
        </p:nvGrpSpPr>
        <p:grpSpPr>
          <a:xfrm>
            <a:off x="7697628" y="2465099"/>
            <a:ext cx="613094" cy="674403"/>
            <a:chOff x="3398838" y="2895601"/>
            <a:chExt cx="346075" cy="346075"/>
          </a:xfrm>
        </p:grpSpPr>
        <p:sp>
          <p:nvSpPr>
            <p:cNvPr id="214" name="Forma Livre 49">
              <a:extLst>
                <a:ext uri="{FF2B5EF4-FFF2-40B4-BE49-F238E27FC236}">
                  <a16:creationId xmlns:a16="http://schemas.microsoft.com/office/drawing/2014/main" id="{ABF2711F-75A7-4B4A-BF02-2652927EB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838" y="2986089"/>
              <a:ext cx="82550" cy="58738"/>
            </a:xfrm>
            <a:custGeom>
              <a:avLst/>
              <a:gdLst>
                <a:gd name="T0" fmla="*/ 14 w 22"/>
                <a:gd name="T1" fmla="*/ 0 h 16"/>
                <a:gd name="T2" fmla="*/ 14 w 22"/>
                <a:gd name="T3" fmla="*/ 6 h 16"/>
                <a:gd name="T4" fmla="*/ 4 w 22"/>
                <a:gd name="T5" fmla="*/ 9 h 16"/>
                <a:gd name="T6" fmla="*/ 0 w 22"/>
                <a:gd name="T7" fmla="*/ 14 h 16"/>
                <a:gd name="T8" fmla="*/ 0 w 22"/>
                <a:gd name="T9" fmla="*/ 16 h 16"/>
                <a:gd name="T10" fmla="*/ 22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14" y="0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0" y="12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2" y="16"/>
                    <a:pt x="22" y="16"/>
                    <a:pt x="22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15" name="Forma Livre 50">
              <a:extLst>
                <a:ext uri="{FF2B5EF4-FFF2-40B4-BE49-F238E27FC236}">
                  <a16:creationId xmlns:a16="http://schemas.microsoft.com/office/drawing/2014/main" id="{82DE05A5-FAEC-4B16-BF1A-19901B942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101" y="2986089"/>
              <a:ext cx="82550" cy="58738"/>
            </a:xfrm>
            <a:custGeom>
              <a:avLst/>
              <a:gdLst>
                <a:gd name="T0" fmla="*/ 8 w 22"/>
                <a:gd name="T1" fmla="*/ 0 h 16"/>
                <a:gd name="T2" fmla="*/ 8 w 22"/>
                <a:gd name="T3" fmla="*/ 6 h 16"/>
                <a:gd name="T4" fmla="*/ 18 w 22"/>
                <a:gd name="T5" fmla="*/ 9 h 16"/>
                <a:gd name="T6" fmla="*/ 22 w 22"/>
                <a:gd name="T7" fmla="*/ 14 h 16"/>
                <a:gd name="T8" fmla="*/ 22 w 22"/>
                <a:gd name="T9" fmla="*/ 16 h 16"/>
                <a:gd name="T10" fmla="*/ 0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10"/>
                    <a:pt x="22" y="12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16" name="Oval 51">
              <a:extLst>
                <a:ext uri="{FF2B5EF4-FFF2-40B4-BE49-F238E27FC236}">
                  <a16:creationId xmlns:a16="http://schemas.microsoft.com/office/drawing/2014/main" id="{0E0CD678-477B-451D-9104-A48469B39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01" y="2895601"/>
              <a:ext cx="90488" cy="96838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17" name="Forma Livre 52">
              <a:extLst>
                <a:ext uri="{FF2B5EF4-FFF2-40B4-BE49-F238E27FC236}">
                  <a16:creationId xmlns:a16="http://schemas.microsoft.com/office/drawing/2014/main" id="{26FA0A70-D241-45F0-830E-0A67FE310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1" y="2928939"/>
              <a:ext cx="90488" cy="14288"/>
            </a:xfrm>
            <a:custGeom>
              <a:avLst/>
              <a:gdLst>
                <a:gd name="T0" fmla="*/ 24 w 24"/>
                <a:gd name="T1" fmla="*/ 2 h 4"/>
                <a:gd name="T2" fmla="*/ 14 w 24"/>
                <a:gd name="T3" fmla="*/ 0 h 4"/>
                <a:gd name="T4" fmla="*/ 0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2"/>
                  </a:moveTo>
                  <a:cubicBezTo>
                    <a:pt x="22" y="4"/>
                    <a:pt x="16" y="4"/>
                    <a:pt x="14" y="0"/>
                  </a:cubicBezTo>
                  <a:cubicBezTo>
                    <a:pt x="10" y="4"/>
                    <a:pt x="3" y="4"/>
                    <a:pt x="0" y="1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18" name="Forma Livre 53">
              <a:extLst>
                <a:ext uri="{FF2B5EF4-FFF2-40B4-BE49-F238E27FC236}">
                  <a16:creationId xmlns:a16="http://schemas.microsoft.com/office/drawing/2014/main" id="{A59E8B52-245F-4ACF-8281-9CF552059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1" y="2986089"/>
              <a:ext cx="82550" cy="58738"/>
            </a:xfrm>
            <a:custGeom>
              <a:avLst/>
              <a:gdLst>
                <a:gd name="T0" fmla="*/ 14 w 22"/>
                <a:gd name="T1" fmla="*/ 0 h 16"/>
                <a:gd name="T2" fmla="*/ 14 w 22"/>
                <a:gd name="T3" fmla="*/ 6 h 16"/>
                <a:gd name="T4" fmla="*/ 4 w 22"/>
                <a:gd name="T5" fmla="*/ 9 h 16"/>
                <a:gd name="T6" fmla="*/ 0 w 22"/>
                <a:gd name="T7" fmla="*/ 14 h 16"/>
                <a:gd name="T8" fmla="*/ 0 w 22"/>
                <a:gd name="T9" fmla="*/ 16 h 16"/>
                <a:gd name="T10" fmla="*/ 22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14" y="0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0" y="12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2" y="16"/>
                    <a:pt x="22" y="16"/>
                    <a:pt x="22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19" name="Forma Livre 54">
              <a:extLst>
                <a:ext uri="{FF2B5EF4-FFF2-40B4-BE49-F238E27FC236}">
                  <a16:creationId xmlns:a16="http://schemas.microsoft.com/office/drawing/2014/main" id="{899BF9CE-E77F-4F48-9450-66E3BECC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2986089"/>
              <a:ext cx="82550" cy="58738"/>
            </a:xfrm>
            <a:custGeom>
              <a:avLst/>
              <a:gdLst>
                <a:gd name="T0" fmla="*/ 8 w 22"/>
                <a:gd name="T1" fmla="*/ 0 h 16"/>
                <a:gd name="T2" fmla="*/ 8 w 22"/>
                <a:gd name="T3" fmla="*/ 6 h 16"/>
                <a:gd name="T4" fmla="*/ 18 w 22"/>
                <a:gd name="T5" fmla="*/ 9 h 16"/>
                <a:gd name="T6" fmla="*/ 22 w 22"/>
                <a:gd name="T7" fmla="*/ 14 h 16"/>
                <a:gd name="T8" fmla="*/ 22 w 22"/>
                <a:gd name="T9" fmla="*/ 16 h 16"/>
                <a:gd name="T10" fmla="*/ 0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10"/>
                    <a:pt x="22" y="12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0" name="Oval 55">
              <a:extLst>
                <a:ext uri="{FF2B5EF4-FFF2-40B4-BE49-F238E27FC236}">
                  <a16:creationId xmlns:a16="http://schemas.microsoft.com/office/drawing/2014/main" id="{4BEF1ED3-5C78-40B2-8A93-4068B9D51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263" y="2895601"/>
              <a:ext cx="90488" cy="96838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1" name="Forma Livre 56">
              <a:extLst>
                <a:ext uri="{FF2B5EF4-FFF2-40B4-BE49-F238E27FC236}">
                  <a16:creationId xmlns:a16="http://schemas.microsoft.com/office/drawing/2014/main" id="{A2AAED8D-F9E0-4ECB-9AB3-CBBAFB83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263" y="2928939"/>
              <a:ext cx="90488" cy="14288"/>
            </a:xfrm>
            <a:custGeom>
              <a:avLst/>
              <a:gdLst>
                <a:gd name="T0" fmla="*/ 24 w 24"/>
                <a:gd name="T1" fmla="*/ 2 h 4"/>
                <a:gd name="T2" fmla="*/ 14 w 24"/>
                <a:gd name="T3" fmla="*/ 0 h 4"/>
                <a:gd name="T4" fmla="*/ 0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2"/>
                  </a:moveTo>
                  <a:cubicBezTo>
                    <a:pt x="22" y="4"/>
                    <a:pt x="16" y="4"/>
                    <a:pt x="14" y="0"/>
                  </a:cubicBezTo>
                  <a:cubicBezTo>
                    <a:pt x="10" y="4"/>
                    <a:pt x="3" y="4"/>
                    <a:pt x="0" y="1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2" name="Forma Livre 57">
              <a:extLst>
                <a:ext uri="{FF2B5EF4-FFF2-40B4-BE49-F238E27FC236}">
                  <a16:creationId xmlns:a16="http://schemas.microsoft.com/office/drawing/2014/main" id="{6002DB15-DE43-4C77-9619-8D419321F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263" y="3181351"/>
              <a:ext cx="82550" cy="60325"/>
            </a:xfrm>
            <a:custGeom>
              <a:avLst/>
              <a:gdLst>
                <a:gd name="T0" fmla="*/ 14 w 22"/>
                <a:gd name="T1" fmla="*/ 0 h 16"/>
                <a:gd name="T2" fmla="*/ 14 w 22"/>
                <a:gd name="T3" fmla="*/ 6 h 16"/>
                <a:gd name="T4" fmla="*/ 4 w 22"/>
                <a:gd name="T5" fmla="*/ 9 h 16"/>
                <a:gd name="T6" fmla="*/ 0 w 22"/>
                <a:gd name="T7" fmla="*/ 14 h 16"/>
                <a:gd name="T8" fmla="*/ 0 w 22"/>
                <a:gd name="T9" fmla="*/ 16 h 16"/>
                <a:gd name="T10" fmla="*/ 22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14" y="0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0" y="12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2" y="16"/>
                    <a:pt x="22" y="16"/>
                    <a:pt x="22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3" name="Forma Livre 58">
              <a:extLst>
                <a:ext uri="{FF2B5EF4-FFF2-40B4-BE49-F238E27FC236}">
                  <a16:creationId xmlns:a16="http://schemas.microsoft.com/office/drawing/2014/main" id="{96593802-B775-42A3-AF14-F045D7024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3181351"/>
              <a:ext cx="82550" cy="60325"/>
            </a:xfrm>
            <a:custGeom>
              <a:avLst/>
              <a:gdLst>
                <a:gd name="T0" fmla="*/ 8 w 22"/>
                <a:gd name="T1" fmla="*/ 0 h 16"/>
                <a:gd name="T2" fmla="*/ 8 w 22"/>
                <a:gd name="T3" fmla="*/ 6 h 16"/>
                <a:gd name="T4" fmla="*/ 18 w 22"/>
                <a:gd name="T5" fmla="*/ 9 h 16"/>
                <a:gd name="T6" fmla="*/ 22 w 22"/>
                <a:gd name="T7" fmla="*/ 14 h 16"/>
                <a:gd name="T8" fmla="*/ 22 w 22"/>
                <a:gd name="T9" fmla="*/ 16 h 16"/>
                <a:gd name="T10" fmla="*/ 0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10"/>
                    <a:pt x="22" y="12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4" name="Oval 59">
              <a:extLst>
                <a:ext uri="{FF2B5EF4-FFF2-40B4-BE49-F238E27FC236}">
                  <a16:creationId xmlns:a16="http://schemas.microsoft.com/office/drawing/2014/main" id="{E9093A9B-C057-4965-9778-D32C3435B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7426" y="3090864"/>
              <a:ext cx="88900" cy="96838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5" name="Forma Livre 60">
              <a:extLst>
                <a:ext uri="{FF2B5EF4-FFF2-40B4-BE49-F238E27FC236}">
                  <a16:creationId xmlns:a16="http://schemas.microsoft.com/office/drawing/2014/main" id="{25E38B6F-D336-4A2F-AB1E-5483A6711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426" y="3124201"/>
              <a:ext cx="88900" cy="15875"/>
            </a:xfrm>
            <a:custGeom>
              <a:avLst/>
              <a:gdLst>
                <a:gd name="T0" fmla="*/ 24 w 24"/>
                <a:gd name="T1" fmla="*/ 2 h 4"/>
                <a:gd name="T2" fmla="*/ 14 w 24"/>
                <a:gd name="T3" fmla="*/ 0 h 4"/>
                <a:gd name="T4" fmla="*/ 0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2"/>
                  </a:moveTo>
                  <a:cubicBezTo>
                    <a:pt x="22" y="4"/>
                    <a:pt x="16" y="4"/>
                    <a:pt x="14" y="0"/>
                  </a:cubicBezTo>
                  <a:cubicBezTo>
                    <a:pt x="10" y="4"/>
                    <a:pt x="3" y="4"/>
                    <a:pt x="0" y="1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6" name="Linha 61">
              <a:extLst>
                <a:ext uri="{FF2B5EF4-FFF2-40B4-BE49-F238E27FC236}">
                  <a16:creationId xmlns:a16="http://schemas.microsoft.com/office/drawing/2014/main" id="{C97F06C5-8609-4F4A-94C8-8D52F4857B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1226" y="3074989"/>
              <a:ext cx="38100" cy="3810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7" name="Linha 62">
              <a:extLst>
                <a:ext uri="{FF2B5EF4-FFF2-40B4-BE49-F238E27FC236}">
                  <a16:creationId xmlns:a16="http://schemas.microsoft.com/office/drawing/2014/main" id="{7A7E2673-DEC0-43F1-9033-64A7A4DA55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4426" y="3074989"/>
              <a:ext cx="38100" cy="38100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</p:grpSp>
      <p:sp>
        <p:nvSpPr>
          <p:cNvPr id="331" name="Caixa de texto 330">
            <a:extLst>
              <a:ext uri="{FF2B5EF4-FFF2-40B4-BE49-F238E27FC236}">
                <a16:creationId xmlns:a16="http://schemas.microsoft.com/office/drawing/2014/main" id="{62109C55-9EBC-4778-80D4-D55D22307915}"/>
              </a:ext>
            </a:extLst>
          </p:cNvPr>
          <p:cNvSpPr txBox="1"/>
          <p:nvPr/>
        </p:nvSpPr>
        <p:spPr>
          <a:xfrm>
            <a:off x="9638166" y="4329191"/>
            <a:ext cx="2203422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pt-BR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ALTERAÇÃO NAS CONDIÇÕES DE ELEGIBILIDADE</a:t>
            </a:r>
            <a:endParaRPr lang="pt-BR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7" name="Caixa de texto 336">
            <a:extLst>
              <a:ext uri="{FF2B5EF4-FFF2-40B4-BE49-F238E27FC236}">
                <a16:creationId xmlns:a16="http://schemas.microsoft.com/office/drawing/2014/main" id="{3380BC47-47FB-44F3-9E0B-80B83E426031}"/>
              </a:ext>
            </a:extLst>
          </p:cNvPr>
          <p:cNvSpPr txBox="1"/>
          <p:nvPr/>
        </p:nvSpPr>
        <p:spPr>
          <a:xfrm>
            <a:off x="9098874" y="2203556"/>
            <a:ext cx="200226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pt-BR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ALTERAÇÃO NO PLANO DE CUSTEIO</a:t>
            </a:r>
            <a:endParaRPr lang="pt-BR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0" name="Caixa de texto 339">
            <a:extLst>
              <a:ext uri="{FF2B5EF4-FFF2-40B4-BE49-F238E27FC236}">
                <a16:creationId xmlns:a16="http://schemas.microsoft.com/office/drawing/2014/main" id="{246A1BD9-59BD-467C-9A84-D6A5E4382773}"/>
              </a:ext>
            </a:extLst>
          </p:cNvPr>
          <p:cNvSpPr txBox="1"/>
          <p:nvPr/>
        </p:nvSpPr>
        <p:spPr>
          <a:xfrm>
            <a:off x="1344038" y="2324247"/>
            <a:ext cx="19192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pt-BR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MOVIMENTAÇÃO NA MASSA</a:t>
            </a:r>
            <a:endParaRPr lang="pt-BR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3" name="Caixa de texto 342">
            <a:extLst>
              <a:ext uri="{FF2B5EF4-FFF2-40B4-BE49-F238E27FC236}">
                <a16:creationId xmlns:a16="http://schemas.microsoft.com/office/drawing/2014/main" id="{36571B2F-0463-48D1-8CC7-EA6BC8F3FB67}"/>
              </a:ext>
            </a:extLst>
          </p:cNvPr>
          <p:cNvSpPr txBox="1"/>
          <p:nvPr/>
        </p:nvSpPr>
        <p:spPr>
          <a:xfrm>
            <a:off x="428892" y="4455760"/>
            <a:ext cx="208182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pt-BR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RENTABILIDADE DOS INVESTIMENTOS</a:t>
            </a:r>
            <a:endParaRPr lang="pt-BR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6" name="Caixa de texto 345">
            <a:extLst>
              <a:ext uri="{FF2B5EF4-FFF2-40B4-BE49-F238E27FC236}">
                <a16:creationId xmlns:a16="http://schemas.microsoft.com/office/drawing/2014/main" id="{3DF722C9-361F-401E-AD34-54132A8436B3}"/>
              </a:ext>
            </a:extLst>
          </p:cNvPr>
          <p:cNvSpPr txBox="1"/>
          <p:nvPr/>
        </p:nvSpPr>
        <p:spPr>
          <a:xfrm>
            <a:off x="3161655" y="854032"/>
            <a:ext cx="5466410" cy="2462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pt-BR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ALTERAÇÃO NAS PREMISSAS ATUARIAIS</a:t>
            </a:r>
            <a:endParaRPr lang="pt-BR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ítulo 23" hidden="1">
            <a:extLst>
              <a:ext uri="{FF2B5EF4-FFF2-40B4-BE49-F238E27FC236}">
                <a16:creationId xmlns:a16="http://schemas.microsoft.com/office/drawing/2014/main" id="{6FF5F564-0C08-4A3C-8BAC-1FADF459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/>
              <a:t>Recursos humanos slide 4</a:t>
            </a:r>
            <a:endParaRPr lang="pt-BR" dirty="0"/>
          </a:p>
        </p:txBody>
      </p:sp>
      <p:pic>
        <p:nvPicPr>
          <p:cNvPr id="126" name="Imagem 125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03436" y="6092948"/>
            <a:ext cx="2784009" cy="6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Oval 24">
            <a:extLst>
              <a:ext uri="{FF2B5EF4-FFF2-40B4-BE49-F238E27FC236}">
                <a16:creationId xmlns:a16="http://schemas.microsoft.com/office/drawing/2014/main" id="{16A34343-0998-42BB-80E4-28FB10F8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3542" y="1950153"/>
            <a:ext cx="1271588" cy="127317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50000"/>
                </a:schemeClr>
              </a:gs>
              <a:gs pos="100000">
                <a:srgbClr val="88CAE8"/>
              </a:gs>
            </a:gsLst>
            <a:lin ang="5400000" scaled="1"/>
            <a:tileRect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128" name="Oval 24">
            <a:extLst>
              <a:ext uri="{FF2B5EF4-FFF2-40B4-BE49-F238E27FC236}">
                <a16:creationId xmlns:a16="http://schemas.microsoft.com/office/drawing/2014/main" id="{16A34343-0998-42BB-80E4-28FB10F8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4166" y="4133495"/>
            <a:ext cx="1271588" cy="127317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50000"/>
                </a:schemeClr>
              </a:gs>
              <a:gs pos="100000">
                <a:srgbClr val="88CAE8"/>
              </a:gs>
            </a:gsLst>
            <a:lin ang="5400000" scaled="1"/>
            <a:tileRect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129" name="Oval 24">
            <a:extLst>
              <a:ext uri="{FF2B5EF4-FFF2-40B4-BE49-F238E27FC236}">
                <a16:creationId xmlns:a16="http://schemas.microsoft.com/office/drawing/2014/main" id="{16A34343-0998-42BB-80E4-28FB10F8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980" y="2019310"/>
            <a:ext cx="1271588" cy="127317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50000"/>
                </a:schemeClr>
              </a:gs>
              <a:gs pos="100000">
                <a:srgbClr val="88CAE8"/>
              </a:gs>
            </a:gsLst>
            <a:lin ang="5400000" scaled="1"/>
            <a:tileRect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130" name="Oval 24">
            <a:extLst>
              <a:ext uri="{FF2B5EF4-FFF2-40B4-BE49-F238E27FC236}">
                <a16:creationId xmlns:a16="http://schemas.microsoft.com/office/drawing/2014/main" id="{16A34343-0998-42BB-80E4-28FB10F8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2003" y="1284404"/>
            <a:ext cx="1271588" cy="127317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50000"/>
                </a:schemeClr>
              </a:gs>
              <a:gs pos="100000">
                <a:srgbClr val="88CAE8"/>
              </a:gs>
            </a:gsLst>
            <a:lin ang="5400000" scaled="1"/>
            <a:tileRect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39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697369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m 114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209357" y="6008208"/>
            <a:ext cx="3027346" cy="69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/>
              <a:pPr>
                <a:spcAft>
                  <a:spcPts val="600"/>
                </a:spcAft>
              </a:pPr>
              <a:t>40</a:t>
            </a:fld>
            <a:endParaRPr lang="en-US" sz="1000" noProof="0" dirty="0"/>
          </a:p>
        </p:txBody>
      </p:sp>
      <p:sp>
        <p:nvSpPr>
          <p:cNvPr id="4" name="Título 3" hidden="1">
            <a:extLst>
              <a:ext uri="{FF2B5EF4-FFF2-40B4-BE49-F238E27FC236}">
                <a16:creationId xmlns:a16="http://schemas.microsoft.com/office/drawing/2014/main" id="{2784E464-B64A-4614-9350-2C88DBD4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dirty="0"/>
              <a:t>Recursos humanos slide 5</a:t>
            </a:r>
          </a:p>
        </p:txBody>
      </p:sp>
      <p:graphicFrame>
        <p:nvGraphicFramePr>
          <p:cNvPr id="12" name="Espaço Reservado para Conteúdo 5">
            <a:extLst>
              <a:ext uri="{FF2B5EF4-FFF2-40B4-BE49-F238E27FC236}">
                <a16:creationId xmlns:a16="http://schemas.microsoft.com/office/drawing/2014/main" id="{556208E6-419B-4437-85DB-270132D32D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0738716"/>
              </p:ext>
            </p:extLst>
          </p:nvPr>
        </p:nvGraphicFramePr>
        <p:xfrm>
          <a:off x="3530871" y="1744660"/>
          <a:ext cx="8015136" cy="442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2D572120-5326-4634-9DC9-5C702A545165}"/>
              </a:ext>
            </a:extLst>
          </p:cNvPr>
          <p:cNvSpPr txBox="1">
            <a:spLocks/>
          </p:cNvSpPr>
          <p:nvPr/>
        </p:nvSpPr>
        <p:spPr>
          <a:xfrm>
            <a:off x="420842" y="417164"/>
            <a:ext cx="10753293" cy="1977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O </a:t>
            </a:r>
            <a:r>
              <a:rPr lang="en-US" sz="2400" b="1" dirty="0" err="1"/>
              <a:t>resultado</a:t>
            </a:r>
            <a:r>
              <a:rPr lang="en-US" sz="2400" b="1" dirty="0"/>
              <a:t> é </a:t>
            </a:r>
            <a:r>
              <a:rPr lang="en-US" sz="2400" b="1" dirty="0" err="1"/>
              <a:t>calculado</a:t>
            </a:r>
            <a:r>
              <a:rPr lang="en-US" sz="2400" b="1" dirty="0"/>
              <a:t> </a:t>
            </a:r>
            <a:r>
              <a:rPr lang="en-US" sz="2400" b="1" dirty="0" err="1"/>
              <a:t>buscando</a:t>
            </a:r>
            <a:r>
              <a:rPr lang="en-US" sz="2400" b="1" dirty="0"/>
              <a:t>-se </a:t>
            </a:r>
            <a:r>
              <a:rPr lang="en-US" sz="2400" b="1" dirty="0" err="1"/>
              <a:t>Equilíbrio</a:t>
            </a:r>
            <a:r>
              <a:rPr lang="en-US" sz="2400" b="1" dirty="0"/>
              <a:t> </a:t>
            </a:r>
            <a:r>
              <a:rPr lang="en-US" sz="2400" b="1" dirty="0" err="1"/>
              <a:t>Financeiro</a:t>
            </a:r>
            <a:r>
              <a:rPr lang="en-US" sz="2400" b="1" dirty="0"/>
              <a:t> e o </a:t>
            </a:r>
            <a:r>
              <a:rPr lang="en-US" sz="2400" b="1" dirty="0" err="1"/>
              <a:t>Equilíbrio</a:t>
            </a:r>
            <a:r>
              <a:rPr lang="en-US" sz="2400" b="1" dirty="0"/>
              <a:t> </a:t>
            </a:r>
            <a:r>
              <a:rPr lang="en-US" sz="2400" b="1" dirty="0" err="1"/>
              <a:t>Atuarial</a:t>
            </a:r>
            <a:endParaRPr lang="en-US" sz="2400" b="1" dirty="0"/>
          </a:p>
        </p:txBody>
      </p:sp>
      <p:pic>
        <p:nvPicPr>
          <p:cNvPr id="5" name="Gráfico 4" descr="Ampulheta 60% com preenchimento sólido">
            <a:extLst>
              <a:ext uri="{FF2B5EF4-FFF2-40B4-BE49-F238E27FC236}">
                <a16:creationId xmlns:a16="http://schemas.microsoft.com/office/drawing/2014/main" id="{30E6865E-E5EE-4D50-B72C-91507442B4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96603" y="4445758"/>
            <a:ext cx="603913" cy="603913"/>
          </a:xfrm>
          <a:prstGeom prst="rect">
            <a:avLst/>
          </a:prstGeom>
          <a:effectLst/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19F3393-7C0B-4773-BD98-53A465BCC8A6}"/>
              </a:ext>
            </a:extLst>
          </p:cNvPr>
          <p:cNvSpPr/>
          <p:nvPr/>
        </p:nvSpPr>
        <p:spPr>
          <a:xfrm>
            <a:off x="4096603" y="4445758"/>
            <a:ext cx="603913" cy="6039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316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1" name="Rectangle 11"/>
          <p:cNvSpPr>
            <a:spLocks noChangeArrowheads="1"/>
          </p:cNvSpPr>
          <p:nvPr/>
        </p:nvSpPr>
        <p:spPr bwMode="auto">
          <a:xfrm>
            <a:off x="327408" y="69018"/>
            <a:ext cx="87852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-7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Segoe UI Historic" panose="020B0502040204020203" pitchFamily="34" charset="0"/>
              </a:rPr>
              <a:t>Apuração do Resultado</a:t>
            </a:r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6648601" y="3244390"/>
            <a:ext cx="23456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Valor atual dos compromissos da entidade para com seus segurados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63832" y="6263603"/>
            <a:ext cx="1882140" cy="43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ço Reservado para Número de Slide 1">
            <a:extLst>
              <a:ext uri="{FF2B5EF4-FFF2-40B4-BE49-F238E27FC236}">
                <a16:creationId xmlns:a16="http://schemas.microsoft.com/office/drawing/2014/main" id="{C6C72C7A-E255-43C0-B2D5-6FD6C8BF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/>
              <a:pPr>
                <a:spcAft>
                  <a:spcPts val="600"/>
                </a:spcAft>
              </a:pPr>
              <a:t>41</a:t>
            </a:fld>
            <a:endParaRPr lang="en-US" sz="1000" noProof="0" dirty="0"/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4F64E2A8-7E6D-49D3-9F0E-67CA2EC982D2}"/>
              </a:ext>
            </a:extLst>
          </p:cNvPr>
          <p:cNvGrpSpPr>
            <a:grpSpLocks/>
          </p:cNvGrpSpPr>
          <p:nvPr/>
        </p:nvGrpSpPr>
        <p:grpSpPr bwMode="auto">
          <a:xfrm>
            <a:off x="2809883" y="4473022"/>
            <a:ext cx="6143347" cy="1328084"/>
            <a:chOff x="283" y="1789"/>
            <a:chExt cx="4439" cy="752"/>
          </a:xfrm>
        </p:grpSpPr>
        <p:sp>
          <p:nvSpPr>
            <p:cNvPr id="21" name="Text Box 3">
              <a:extLst>
                <a:ext uri="{FF2B5EF4-FFF2-40B4-BE49-F238E27FC236}">
                  <a16:creationId xmlns:a16="http://schemas.microsoft.com/office/drawing/2014/main" id="{70F9DEC7-E0DF-41D8-96AE-0F1B85DDF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" y="1789"/>
              <a:ext cx="4439" cy="26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Century Schoolbook" panose="02040604050505020304" pitchFamily="18" charset="0"/>
                  <a:ea typeface="+mn-ea"/>
                  <a:cs typeface="+mn-cs"/>
                </a:rPr>
                <a:t>Equilíbrio Técnico (ET)</a:t>
              </a:r>
            </a:p>
          </p:txBody>
        </p:sp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1E4DC949-4BC3-4AC0-8797-EC5468EB8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" y="2349"/>
              <a:ext cx="200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6213" marR="0" lvl="1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entury Schoolbook" panose="02040604050505020304" pitchFamily="18" charset="0"/>
                  <a:ea typeface="+mn-ea"/>
                  <a:cs typeface="+mn-cs"/>
                </a:rPr>
                <a:t>Déficit/ Superávit</a:t>
              </a:r>
              <a:endParaRPr kumimoji="0" lang="pt-BR" sz="1800" b="1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endParaRPr>
            </a:p>
          </p:txBody>
        </p:sp>
      </p:grpSp>
      <p:graphicFrame>
        <p:nvGraphicFramePr>
          <p:cNvPr id="24" name="Group 3">
            <a:extLst>
              <a:ext uri="{FF2B5EF4-FFF2-40B4-BE49-F238E27FC236}">
                <a16:creationId xmlns:a16="http://schemas.microsoft.com/office/drawing/2014/main" id="{3CEE2F23-8D95-4FB9-A5C5-0495479AD3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952207"/>
              </p:ext>
            </p:extLst>
          </p:nvPr>
        </p:nvGraphicFramePr>
        <p:xfrm>
          <a:off x="2830453" y="3317447"/>
          <a:ext cx="4038600" cy="685800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Benefícios Concedidos (assistidos)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Benefícios a Conceder (ativos)</a:t>
                      </a:r>
                    </a:p>
                  </a:txBody>
                  <a:tcPr marT="45745" marB="4574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Text Box 9">
            <a:extLst>
              <a:ext uri="{FF2B5EF4-FFF2-40B4-BE49-F238E27FC236}">
                <a16:creationId xmlns:a16="http://schemas.microsoft.com/office/drawing/2014/main" id="{AB1BA9FB-92BB-4EA1-B3DC-E1E6891E1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8630" y="5141469"/>
            <a:ext cx="52404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Falta/Excedente patrimonial em relação aos compromissos totais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FD09A2B9-2DD2-48D3-989D-66F43CD8F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080" y="2784675"/>
            <a:ext cx="5903913" cy="466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Provisões Matemáticas (PM)</a:t>
            </a:r>
          </a:p>
        </p:txBody>
      </p:sp>
      <p:graphicFrame>
        <p:nvGraphicFramePr>
          <p:cNvPr id="29" name="Group 3">
            <a:extLst>
              <a:ext uri="{FF2B5EF4-FFF2-40B4-BE49-F238E27FC236}">
                <a16:creationId xmlns:a16="http://schemas.microsoft.com/office/drawing/2014/main" id="{0916DF5C-8105-4C62-B4FD-11BE76DBD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000975"/>
              </p:ext>
            </p:extLst>
          </p:nvPr>
        </p:nvGraphicFramePr>
        <p:xfrm>
          <a:off x="2788454" y="1697009"/>
          <a:ext cx="6048375" cy="655943"/>
        </p:xfrm>
        <a:graphic>
          <a:graphicData uri="http://schemas.openxmlformats.org/drawingml/2006/table">
            <a:tbl>
              <a:tblPr/>
              <a:tblGrid>
                <a:gridCol w="604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9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Disponibilidades e créditos a receber, deduzidos os passivos contingenciais reconhecidos e devidamente provisionados. </a:t>
                      </a:r>
                    </a:p>
                  </a:txBody>
                  <a:tcPr marT="45745" marB="4574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Text Box 3">
            <a:extLst>
              <a:ext uri="{FF2B5EF4-FFF2-40B4-BE49-F238E27FC236}">
                <a16:creationId xmlns:a16="http://schemas.microsoft.com/office/drawing/2014/main" id="{FEE189CC-7761-4763-BD3F-31F3CC364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3" y="1168954"/>
            <a:ext cx="5903913" cy="46672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Ativo Líquido</a:t>
            </a:r>
          </a:p>
        </p:txBody>
      </p:sp>
      <p:sp>
        <p:nvSpPr>
          <p:cNvPr id="31" name="Chave direita 5">
            <a:extLst>
              <a:ext uri="{FF2B5EF4-FFF2-40B4-BE49-F238E27FC236}">
                <a16:creationId xmlns:a16="http://schemas.microsoft.com/office/drawing/2014/main" id="{D2E9CDF7-379F-4CD8-B43A-9D43127A2F5B}"/>
              </a:ext>
            </a:extLst>
          </p:cNvPr>
          <p:cNvSpPr/>
          <p:nvPr/>
        </p:nvSpPr>
        <p:spPr>
          <a:xfrm>
            <a:off x="8740992" y="1318101"/>
            <a:ext cx="621550" cy="17398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2" name="Chave direita 22">
            <a:extLst>
              <a:ext uri="{FF2B5EF4-FFF2-40B4-BE49-F238E27FC236}">
                <a16:creationId xmlns:a16="http://schemas.microsoft.com/office/drawing/2014/main" id="{80AC791B-AA79-4351-A582-FB56349A63C8}"/>
              </a:ext>
            </a:extLst>
          </p:cNvPr>
          <p:cNvSpPr/>
          <p:nvPr/>
        </p:nvSpPr>
        <p:spPr>
          <a:xfrm>
            <a:off x="9056180" y="2770818"/>
            <a:ext cx="529143" cy="183821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7480B50A-C146-41FC-A347-FBA9446722F9}"/>
              </a:ext>
            </a:extLst>
          </p:cNvPr>
          <p:cNvSpPr txBox="1"/>
          <p:nvPr/>
        </p:nvSpPr>
        <p:spPr>
          <a:xfrm>
            <a:off x="9139762" y="1787194"/>
            <a:ext cx="1127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Ativo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- Passivo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5A7DBEB-0101-4F23-9746-CE44FB3328A7}"/>
              </a:ext>
            </a:extLst>
          </p:cNvPr>
          <p:cNvSpPr txBox="1"/>
          <p:nvPr/>
        </p:nvSpPr>
        <p:spPr>
          <a:xfrm>
            <a:off x="9274066" y="3408762"/>
            <a:ext cx="1433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=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Resultado</a:t>
            </a:r>
          </a:p>
        </p:txBody>
      </p:sp>
    </p:spTree>
    <p:extLst>
      <p:ext uri="{BB962C8B-B14F-4D97-AF65-F5344CB8AC3E}">
        <p14:creationId xmlns:p14="http://schemas.microsoft.com/office/powerpoint/2010/main" val="2813099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QUE SÃO PROVISÕES/RESERVAS MATEMÁTICAS</a:t>
            </a:r>
          </a:p>
        </p:txBody>
      </p:sp>
      <p:sp>
        <p:nvSpPr>
          <p:cNvPr id="29" name="CaixaDeTexto 16">
            <a:extLst>
              <a:ext uri="{FF2B5EF4-FFF2-40B4-BE49-F238E27FC236}">
                <a16:creationId xmlns:a16="http://schemas.microsoft.com/office/drawing/2014/main" id="{EB9DE034-501D-4E40-AF7E-DFFF4871A203}"/>
              </a:ext>
            </a:extLst>
          </p:cNvPr>
          <p:cNvSpPr txBox="1"/>
          <p:nvPr/>
        </p:nvSpPr>
        <p:spPr>
          <a:xfrm>
            <a:off x="1604763" y="2061982"/>
            <a:ext cx="8986446" cy="221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As </a:t>
            </a:r>
            <a:r>
              <a:rPr lang="en-US" sz="2000" i="1" dirty="0" err="1"/>
              <a:t>Provisões</a:t>
            </a:r>
            <a:r>
              <a:rPr lang="en-US" sz="2000" i="1" dirty="0"/>
              <a:t> </a:t>
            </a:r>
            <a:r>
              <a:rPr lang="en-US" sz="2000" i="1" dirty="0" err="1"/>
              <a:t>Matemáticas</a:t>
            </a:r>
            <a:r>
              <a:rPr lang="en-US" sz="2000" i="1" dirty="0"/>
              <a:t> </a:t>
            </a:r>
            <a:r>
              <a:rPr lang="en-US" sz="2000" i="1" dirty="0" err="1"/>
              <a:t>são</a:t>
            </a:r>
            <a:r>
              <a:rPr lang="en-US" sz="2000" i="1" dirty="0"/>
              <a:t> </a:t>
            </a:r>
            <a:r>
              <a:rPr lang="en-US" sz="2000" i="1" dirty="0" err="1"/>
              <a:t>calculadas</a:t>
            </a:r>
            <a:r>
              <a:rPr lang="en-US" sz="2000" i="1" dirty="0"/>
              <a:t> com base </a:t>
            </a:r>
            <a:r>
              <a:rPr lang="en-US" sz="2000" i="1" dirty="0" err="1"/>
              <a:t>na</a:t>
            </a:r>
            <a:r>
              <a:rPr lang="en-US" sz="2000" i="1" dirty="0"/>
              <a:t> </a:t>
            </a:r>
            <a:r>
              <a:rPr lang="en-US" sz="2000" i="1" dirty="0" err="1"/>
              <a:t>diferença</a:t>
            </a:r>
            <a:r>
              <a:rPr lang="en-US" sz="2000" i="1" dirty="0"/>
              <a:t> entre o </a:t>
            </a:r>
            <a:r>
              <a:rPr lang="en-US" sz="2000" b="1" i="1" dirty="0"/>
              <a:t>Valor </a:t>
            </a:r>
            <a:r>
              <a:rPr lang="en-US" sz="2000" b="1" i="1" dirty="0" err="1"/>
              <a:t>Atual</a:t>
            </a:r>
            <a:r>
              <a:rPr lang="en-US" sz="2000" b="1" i="1" dirty="0"/>
              <a:t> dos </a:t>
            </a:r>
            <a:r>
              <a:rPr lang="en-US" sz="2000" b="1" i="1" dirty="0" err="1"/>
              <a:t>Benefícios</a:t>
            </a:r>
            <a:r>
              <a:rPr lang="en-US" sz="2000" b="1" i="1" dirty="0"/>
              <a:t> </a:t>
            </a:r>
            <a:r>
              <a:rPr lang="en-US" sz="2000" b="1" i="1" dirty="0" err="1"/>
              <a:t>Futuros</a:t>
            </a:r>
            <a:r>
              <a:rPr lang="en-US" sz="2000" b="1" i="1" dirty="0"/>
              <a:t> (VABF) </a:t>
            </a:r>
            <a:r>
              <a:rPr lang="en-US" sz="2000" i="1" dirty="0"/>
              <a:t>dos </a:t>
            </a:r>
            <a:r>
              <a:rPr lang="en-US" sz="2000" i="1" dirty="0" err="1"/>
              <a:t>diferentes</a:t>
            </a:r>
            <a:r>
              <a:rPr lang="en-US" sz="2000" i="1" dirty="0"/>
              <a:t> </a:t>
            </a:r>
            <a:r>
              <a:rPr lang="en-US" sz="2000" i="1" dirty="0" err="1"/>
              <a:t>benefícios</a:t>
            </a:r>
            <a:r>
              <a:rPr lang="en-US" sz="2000" i="1" dirty="0"/>
              <a:t> </a:t>
            </a:r>
            <a:r>
              <a:rPr lang="en-US" sz="2000" i="1" dirty="0" err="1"/>
              <a:t>cobertos</a:t>
            </a:r>
            <a:r>
              <a:rPr lang="en-US" sz="2000" i="1" dirty="0"/>
              <a:t> </a:t>
            </a:r>
            <a:r>
              <a:rPr lang="en-US" sz="2000" i="1" dirty="0" err="1"/>
              <a:t>pelo</a:t>
            </a:r>
            <a:r>
              <a:rPr lang="en-US" sz="2000" i="1" dirty="0"/>
              <a:t> </a:t>
            </a:r>
            <a:r>
              <a:rPr lang="en-US" sz="2000" i="1" dirty="0" err="1"/>
              <a:t>plano</a:t>
            </a:r>
            <a:r>
              <a:rPr lang="en-US" sz="2000" i="1" dirty="0"/>
              <a:t> e o </a:t>
            </a:r>
            <a:r>
              <a:rPr lang="en-US" sz="2000" b="1" i="1" dirty="0"/>
              <a:t>Valor </a:t>
            </a:r>
            <a:r>
              <a:rPr lang="en-US" sz="2000" b="1" i="1" dirty="0" err="1"/>
              <a:t>Atual</a:t>
            </a:r>
            <a:r>
              <a:rPr lang="en-US" sz="2000" b="1" i="1" dirty="0"/>
              <a:t> das </a:t>
            </a:r>
            <a:r>
              <a:rPr lang="en-US" sz="2000" b="1" i="1" dirty="0" err="1"/>
              <a:t>Contribuições</a:t>
            </a:r>
            <a:r>
              <a:rPr lang="en-US" sz="2000" b="1" i="1" dirty="0"/>
              <a:t> </a:t>
            </a:r>
            <a:r>
              <a:rPr lang="en-US" sz="2000" b="1" i="1" dirty="0" err="1"/>
              <a:t>Futuras</a:t>
            </a:r>
            <a:r>
              <a:rPr lang="en-US" sz="2000" b="1" i="1" dirty="0"/>
              <a:t> (VACF) </a:t>
            </a:r>
            <a:r>
              <a:rPr lang="en-US" sz="2000" i="1" dirty="0"/>
              <a:t>do </a:t>
            </a:r>
            <a:r>
              <a:rPr lang="en-US" sz="2000" i="1" dirty="0" err="1"/>
              <a:t>Ente</a:t>
            </a:r>
            <a:r>
              <a:rPr lang="en-US" sz="2000" i="1" dirty="0"/>
              <a:t> e </a:t>
            </a:r>
            <a:r>
              <a:rPr lang="en-US" sz="2000" i="1" dirty="0" err="1"/>
              <a:t>Segurados</a:t>
            </a:r>
            <a:r>
              <a:rPr lang="en-US" sz="2000" i="1" dirty="0"/>
              <a:t>, de </a:t>
            </a:r>
            <a:r>
              <a:rPr lang="en-US" sz="2000" i="1" dirty="0" err="1"/>
              <a:t>acordo</a:t>
            </a:r>
            <a:r>
              <a:rPr lang="en-US" sz="2000" i="1" dirty="0"/>
              <a:t> com as </a:t>
            </a:r>
            <a:r>
              <a:rPr lang="en-US" sz="2000" i="1" dirty="0" err="1"/>
              <a:t>alíquotas</a:t>
            </a:r>
            <a:r>
              <a:rPr lang="en-US" sz="2000" i="1" dirty="0"/>
              <a:t> </a:t>
            </a:r>
            <a:r>
              <a:rPr lang="en-US" sz="2000" i="1" dirty="0" err="1"/>
              <a:t>vigentes</a:t>
            </a:r>
            <a:r>
              <a:rPr lang="en-US" sz="2000" i="1" dirty="0"/>
              <a:t> </a:t>
            </a:r>
            <a:r>
              <a:rPr lang="en-US" sz="2000" i="1" dirty="0" err="1"/>
              <a:t>quando</a:t>
            </a:r>
            <a:r>
              <a:rPr lang="en-US" sz="2000" i="1" dirty="0"/>
              <a:t> da </a:t>
            </a:r>
            <a:r>
              <a:rPr lang="en-US" sz="2000" i="1" dirty="0" err="1"/>
              <a:t>realização</a:t>
            </a:r>
            <a:r>
              <a:rPr lang="en-US" sz="2000" i="1" dirty="0"/>
              <a:t> da </a:t>
            </a:r>
            <a:r>
              <a:rPr lang="en-US" sz="2000" i="1" dirty="0" err="1"/>
              <a:t>Avaliação</a:t>
            </a:r>
            <a:r>
              <a:rPr lang="en-US" sz="2000" i="1" dirty="0"/>
              <a:t> </a:t>
            </a:r>
            <a:r>
              <a:rPr lang="en-US" sz="2000" i="1" dirty="0" err="1"/>
              <a:t>Atuarial</a:t>
            </a:r>
            <a:r>
              <a:rPr lang="en-US" sz="2000" i="1" dirty="0"/>
              <a:t>.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42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11321D4-4289-4C97-A764-DE4776B81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6936601"/>
              </p:ext>
            </p:extLst>
          </p:nvPr>
        </p:nvGraphicFramePr>
        <p:xfrm>
          <a:off x="2384617" y="4367952"/>
          <a:ext cx="4854554" cy="1366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CaixaDeTexto 16">
            <a:extLst>
              <a:ext uri="{FF2B5EF4-FFF2-40B4-BE49-F238E27FC236}">
                <a16:creationId xmlns:a16="http://schemas.microsoft.com/office/drawing/2014/main" id="{C73D1CCE-0563-4EB2-8B85-8D54F7F88DD6}"/>
              </a:ext>
            </a:extLst>
          </p:cNvPr>
          <p:cNvSpPr txBox="1"/>
          <p:nvPr/>
        </p:nvSpPr>
        <p:spPr>
          <a:xfrm>
            <a:off x="1600791" y="4274384"/>
            <a:ext cx="2204856" cy="658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Divide-se </a:t>
            </a:r>
            <a:r>
              <a:rPr lang="en-US" sz="2000" i="1" dirty="0" err="1"/>
              <a:t>em</a:t>
            </a:r>
            <a:r>
              <a:rPr lang="en-US" sz="2000" i="1" dirty="0"/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2928950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72BC1CF5-415C-4DAE-B2C2-A8BF9A1D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6C651D0D-A2E7-46B3-BEEA-71161FCA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9CBEA7DB-1BAC-4A39-817B-82928B7F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7">
            <a:extLst>
              <a:ext uri="{FF2B5EF4-FFF2-40B4-BE49-F238E27FC236}">
                <a16:creationId xmlns:a16="http://schemas.microsoft.com/office/drawing/2014/main" id="{EADF9EA0-3A2A-4F0A-9C86-FBAB53E9C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8">
            <a:extLst>
              <a:ext uri="{FF2B5EF4-FFF2-40B4-BE49-F238E27FC236}">
                <a16:creationId xmlns:a16="http://schemas.microsoft.com/office/drawing/2014/main" id="{A30A2C81-7CE8-4A85-9E15-548E7F466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258859" y="1118007"/>
            <a:ext cx="563429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614" y="1426969"/>
            <a:ext cx="6361903" cy="300588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0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EQUACIONAMENTO DO DÉFICIT</a:t>
            </a:r>
          </a:p>
        </p:txBody>
      </p:sp>
      <p:pic>
        <p:nvPicPr>
          <p:cNvPr id="3" name="Gráfico 2" descr="Calculadora com preenchimento sólido">
            <a:extLst>
              <a:ext uri="{FF2B5EF4-FFF2-40B4-BE49-F238E27FC236}">
                <a16:creationId xmlns:a16="http://schemas.microsoft.com/office/drawing/2014/main" id="{95306E20-07A7-4FC6-B50A-CED84B84A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6518" y="1518980"/>
            <a:ext cx="3966906" cy="3966906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43</a:t>
            </a:fld>
            <a:endParaRPr lang="pt-BR" sz="1000" noProof="0" dirty="0"/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63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603750B8-3E87-4998-A35A-259720F4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Legislação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B70C07F-9987-4518-87A1-28225425F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pt-BR" sz="2000" dirty="0"/>
              <a:t>INSTRUÇÃO NORMATIVA Nº 7, DE 21 DE DEZEMBRO DE 2018 (Publicada no D.O.U. de 28/12/2018 e republicada no D.O.U. de 26/08/2019)</a:t>
            </a:r>
          </a:p>
          <a:p>
            <a:pPr marL="0" indent="0">
              <a:buNone/>
            </a:pPr>
            <a:r>
              <a:rPr lang="pt-BR" sz="2000" dirty="0"/>
              <a:t>	Dispõe sobre os </a:t>
            </a:r>
            <a:r>
              <a:rPr lang="pt-BR" sz="2000" b="1" dirty="0"/>
              <a:t>planos de amortização do déficit atuarial </a:t>
            </a:r>
            <a:r>
              <a:rPr lang="pt-BR" sz="2000" dirty="0"/>
              <a:t>dos regimes próprios de previdência social (RPPS)</a:t>
            </a:r>
          </a:p>
          <a:p>
            <a:r>
              <a:rPr lang="pt-BR" sz="2000" dirty="0"/>
              <a:t>§ 1º A aplicação dos parâmetros de que trata esta Instrução:</a:t>
            </a:r>
          </a:p>
          <a:p>
            <a:pPr marL="0" indent="0">
              <a:buNone/>
            </a:pPr>
            <a:r>
              <a:rPr lang="pt-BR" sz="2000" dirty="0"/>
              <a:t>	I - será diferenciada por </a:t>
            </a:r>
            <a:r>
              <a:rPr lang="pt-BR" sz="2000" b="1" dirty="0"/>
              <a:t>porte e risco atuarial </a:t>
            </a:r>
            <a:r>
              <a:rPr lang="pt-BR" sz="2000" dirty="0"/>
              <a:t>do RPPS conforme previsto no § 2º do art. 2º e art. 77 da Portaria MF nº 464, de 2018;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04713" y="6306359"/>
            <a:ext cx="1536876" cy="35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spaço Reservado para Número de Slide 3">
            <a:extLst>
              <a:ext uri="{FF2B5EF4-FFF2-40B4-BE49-F238E27FC236}">
                <a16:creationId xmlns:a16="http://schemas.microsoft.com/office/drawing/2014/main" id="{691CA071-E196-4C0A-B606-6C50605E9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44</a:t>
            </a:fld>
            <a:endParaRPr lang="pt-BR" sz="1000" noProof="0" dirty="0"/>
          </a:p>
        </p:txBody>
      </p:sp>
    </p:spTree>
    <p:extLst>
      <p:ext uri="{BB962C8B-B14F-4D97-AF65-F5344CB8AC3E}">
        <p14:creationId xmlns:p14="http://schemas.microsoft.com/office/powerpoint/2010/main" val="1982669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ítulo 7">
            <a:extLst>
              <a:ext uri="{FF2B5EF4-FFF2-40B4-BE49-F238E27FC236}">
                <a16:creationId xmlns:a16="http://schemas.microsoft.com/office/drawing/2014/main" id="{603750B8-3E87-4998-A35A-259720F4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7" y="885651"/>
            <a:ext cx="3839203" cy="462460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Valor do déficit a ser equacionado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B70C07F-9987-4518-87A1-28225425F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683" y="421404"/>
            <a:ext cx="6525220" cy="3967139"/>
          </a:xfrm>
        </p:spPr>
        <p:txBody>
          <a:bodyPr anchor="ctr">
            <a:normAutofit/>
          </a:bodyPr>
          <a:lstStyle/>
          <a:p>
            <a:pPr lvl="1" algn="just"/>
            <a:r>
              <a:rPr lang="pt-BR" sz="1700" dirty="0">
                <a:latin typeface="Century Gothic" panose="020B0502020202020204" pitchFamily="34" charset="0"/>
              </a:rPr>
              <a:t>100% do déficit relativo à PMBC</a:t>
            </a:r>
          </a:p>
          <a:p>
            <a:pPr lvl="1" algn="just"/>
            <a:r>
              <a:rPr lang="pt-BR" sz="1700" dirty="0">
                <a:latin typeface="Century Gothic" panose="020B0502020202020204" pitchFamily="34" charset="0"/>
              </a:rPr>
              <a:t>I - em função da </a:t>
            </a:r>
            <a:r>
              <a:rPr lang="pt-BR" sz="1700" b="1" dirty="0">
                <a:latin typeface="Century Gothic" panose="020B0502020202020204" pitchFamily="34" charset="0"/>
              </a:rPr>
              <a:t>duração do passivo</a:t>
            </a:r>
            <a:r>
              <a:rPr lang="pt-BR" sz="1700" dirty="0">
                <a:latin typeface="Century Gothic" panose="020B0502020202020204" pitchFamily="34" charset="0"/>
              </a:rPr>
              <a:t>, na qual o Limite do Déficit Atuarial (LDA) = (DP x </a:t>
            </a:r>
            <a:r>
              <a:rPr lang="pt-BR" sz="1700" b="1" dirty="0">
                <a:latin typeface="Century Gothic" panose="020B0502020202020204" pitchFamily="34" charset="0"/>
              </a:rPr>
              <a:t>a</a:t>
            </a:r>
            <a:r>
              <a:rPr lang="pt-BR" sz="1700" dirty="0">
                <a:latin typeface="Century Gothic" panose="020B0502020202020204" pitchFamily="34" charset="0"/>
              </a:rPr>
              <a:t>)/100 x déficit relativo à </a:t>
            </a:r>
            <a:r>
              <a:rPr lang="pt-BR" sz="1700" dirty="0" err="1">
                <a:latin typeface="Century Gothic" panose="020B0502020202020204" pitchFamily="34" charset="0"/>
              </a:rPr>
              <a:t>PMBaC</a:t>
            </a:r>
            <a:r>
              <a:rPr lang="pt-BR" sz="1700" dirty="0">
                <a:latin typeface="Century Gothic" panose="020B0502020202020204" pitchFamily="34" charset="0"/>
              </a:rPr>
              <a:t> (ativos); ou</a:t>
            </a:r>
          </a:p>
          <a:p>
            <a:pPr lvl="1" algn="just"/>
            <a:r>
              <a:rPr lang="pt-BR" sz="1700" dirty="0">
                <a:latin typeface="Century Gothic" panose="020B0502020202020204" pitchFamily="34" charset="0"/>
              </a:rPr>
              <a:t>II - em função da </a:t>
            </a:r>
            <a:r>
              <a:rPr lang="pt-BR" sz="1700" b="1" dirty="0">
                <a:latin typeface="Century Gothic" panose="020B0502020202020204" pitchFamily="34" charset="0"/>
              </a:rPr>
              <a:t>sobrevida média dos aposentados e pensionistas</a:t>
            </a:r>
            <a:r>
              <a:rPr lang="pt-BR" sz="1700" dirty="0">
                <a:latin typeface="Century Gothic" panose="020B0502020202020204" pitchFamily="34" charset="0"/>
              </a:rPr>
              <a:t>, na qual o LDA = (SVM - </a:t>
            </a:r>
            <a:r>
              <a:rPr lang="pt-BR" sz="1700" b="1" dirty="0">
                <a:latin typeface="Century Gothic" panose="020B0502020202020204" pitchFamily="34" charset="0"/>
              </a:rPr>
              <a:t>b</a:t>
            </a:r>
            <a:r>
              <a:rPr lang="pt-BR" sz="1700" dirty="0">
                <a:latin typeface="Century Gothic" panose="020B0502020202020204" pitchFamily="34" charset="0"/>
              </a:rPr>
              <a:t>)/100 x déficit relativo à </a:t>
            </a:r>
            <a:r>
              <a:rPr lang="pt-BR" sz="1700" dirty="0" err="1">
                <a:latin typeface="Century Gothic" panose="020B0502020202020204" pitchFamily="34" charset="0"/>
              </a:rPr>
              <a:t>PMBaC</a:t>
            </a:r>
            <a:r>
              <a:rPr lang="pt-BR" sz="1700" dirty="0">
                <a:latin typeface="Century Gothic" panose="020B0502020202020204" pitchFamily="34" charset="0"/>
              </a:rPr>
              <a:t> (ativos).</a:t>
            </a:r>
          </a:p>
          <a:p>
            <a:pPr lvl="1" algn="just"/>
            <a:r>
              <a:rPr lang="pt-BR" sz="1700" dirty="0">
                <a:latin typeface="Century Gothic" panose="020B0502020202020204" pitchFamily="34" charset="0"/>
              </a:rPr>
              <a:t>Onde:</a:t>
            </a:r>
          </a:p>
          <a:p>
            <a:pPr marL="914446" lvl="2" indent="-228611" algn="just"/>
            <a:r>
              <a:rPr lang="pt-BR" sz="1700" b="1" dirty="0">
                <a:latin typeface="Century Gothic" panose="020B0502020202020204" pitchFamily="34" charset="0"/>
              </a:rPr>
              <a:t>a e b = constantes estabelecidas conforme porte e perfil de risco atuarial do RPPS.</a:t>
            </a:r>
          </a:p>
          <a:p>
            <a:pPr marL="914446" lvl="2" indent="-228611" algn="just"/>
            <a:r>
              <a:rPr lang="pt-BR" sz="1700" dirty="0">
                <a:latin typeface="Century Gothic" panose="020B0502020202020204" pitchFamily="34" charset="0"/>
              </a:rPr>
              <a:t>SVM = Sobrevida média dos aposentados e pensionistas</a:t>
            </a:r>
          </a:p>
        </p:txBody>
      </p:sp>
      <p:sp>
        <p:nvSpPr>
          <p:cNvPr id="27" name="Espaço Reservado para Número de Slide 3">
            <a:extLst>
              <a:ext uri="{FF2B5EF4-FFF2-40B4-BE49-F238E27FC236}">
                <a16:creationId xmlns:a16="http://schemas.microsoft.com/office/drawing/2014/main" id="{691CA071-E196-4C0A-B606-6C50605E9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7" y="6436596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/>
              <a:pPr rtl="0">
                <a:spcAft>
                  <a:spcPts val="600"/>
                </a:spcAft>
              </a:pPr>
              <a:t>45</a:t>
            </a:fld>
            <a:endParaRPr lang="pt-BR" sz="1000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0360145" y="6366336"/>
            <a:ext cx="1536876" cy="35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3F6F06F-7E7C-430A-A84B-855E234FF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714163"/>
              </p:ext>
            </p:extLst>
          </p:nvPr>
        </p:nvGraphicFramePr>
        <p:xfrm>
          <a:off x="8290504" y="4388543"/>
          <a:ext cx="3574876" cy="1374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F09AE51F-F93C-41A4-91CE-9BF7CF3BAF99}"/>
              </a:ext>
            </a:extLst>
          </p:cNvPr>
          <p:cNvSpPr txBox="1"/>
          <p:nvPr/>
        </p:nvSpPr>
        <p:spPr>
          <a:xfrm>
            <a:off x="4508489" y="4483230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17" lvl="1" indent="0">
              <a:buNone/>
            </a:pPr>
            <a:r>
              <a:rPr lang="pt-BR" sz="1800" b="1" dirty="0">
                <a:latin typeface="Century Gothic" panose="020B0502020202020204" pitchFamily="34" charset="0"/>
              </a:rPr>
              <a:t>Déficit a ser equacionado = </a:t>
            </a:r>
          </a:p>
        </p:txBody>
      </p:sp>
    </p:spTree>
    <p:extLst>
      <p:ext uri="{BB962C8B-B14F-4D97-AF65-F5344CB8AC3E}">
        <p14:creationId xmlns:p14="http://schemas.microsoft.com/office/powerpoint/2010/main" val="40555188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C2F4CBFA-B385-4B16-B63B-29D40EBF7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698CE04-5039-4B4D-B676-5DDF946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13372" y="563918"/>
            <a:ext cx="4163968" cy="5978614"/>
            <a:chOff x="7513372" y="803186"/>
            <a:chExt cx="4163968" cy="5978614"/>
          </a:xfrm>
        </p:grpSpPr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id="{A5B7FFC8-6FAA-4120-AC51-F1C9C825A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id="{FF5B224B-4446-4B75-8B12-7FAFA8ED8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8">
              <a:extLst>
                <a:ext uri="{FF2B5EF4-FFF2-40B4-BE49-F238E27FC236}">
                  <a16:creationId xmlns:a16="http://schemas.microsoft.com/office/drawing/2014/main" id="{C807611F-497E-428E-9B8B-0192C7897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ítulo 7">
            <a:extLst>
              <a:ext uri="{FF2B5EF4-FFF2-40B4-BE49-F238E27FC236}">
                <a16:creationId xmlns:a16="http://schemas.microsoft.com/office/drawing/2014/main" id="{603750B8-3E87-4998-A35A-259720F4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6" y="1132517"/>
            <a:ext cx="3246509" cy="43675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PRAZO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840867F-000A-47B2-8C79-96228C6963B2}"/>
              </a:ext>
            </a:extLst>
          </p:cNvPr>
          <p:cNvSpPr txBox="1"/>
          <p:nvPr/>
        </p:nvSpPr>
        <p:spPr>
          <a:xfrm>
            <a:off x="606199" y="563918"/>
            <a:ext cx="6300975" cy="52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28647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35 </a:t>
            </a:r>
            <a:r>
              <a:rPr lang="en-US" sz="2000" b="1" dirty="0" err="1"/>
              <a:t>anos</a:t>
            </a:r>
            <a:r>
              <a:rPr lang="en-US" sz="2000" dirty="0"/>
              <a:t>, </a:t>
            </a:r>
            <a:r>
              <a:rPr lang="en-US" sz="2000" dirty="0" err="1"/>
              <a:t>contados</a:t>
            </a:r>
            <a:r>
              <a:rPr lang="en-US" sz="2000" dirty="0"/>
              <a:t> a </a:t>
            </a:r>
            <a:r>
              <a:rPr lang="en-US" sz="2000" dirty="0" err="1"/>
              <a:t>partir</a:t>
            </a:r>
            <a:r>
              <a:rPr lang="en-US" sz="2000" dirty="0"/>
              <a:t> do </a:t>
            </a:r>
            <a:r>
              <a:rPr lang="en-US" sz="2000" dirty="0" err="1"/>
              <a:t>dia</a:t>
            </a:r>
            <a:r>
              <a:rPr lang="en-US" sz="2000" dirty="0"/>
              <a:t> 1º de </a:t>
            </a:r>
            <a:r>
              <a:rPr lang="en-US" sz="2000" dirty="0" err="1"/>
              <a:t>janeiro</a:t>
            </a:r>
            <a:r>
              <a:rPr lang="en-US" sz="2000" dirty="0"/>
              <a:t> de 2020,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caso</a:t>
            </a:r>
            <a:r>
              <a:rPr lang="en-US" sz="2000" dirty="0"/>
              <a:t> de </a:t>
            </a:r>
            <a:r>
              <a:rPr lang="en-US" sz="2000" dirty="0" err="1"/>
              <a:t>plano</a:t>
            </a:r>
            <a:r>
              <a:rPr lang="en-US" sz="2000" dirty="0"/>
              <a:t> de </a:t>
            </a:r>
            <a:r>
              <a:rPr lang="en-US" sz="2000" dirty="0" err="1"/>
              <a:t>amortização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 que </a:t>
            </a:r>
            <a:r>
              <a:rPr lang="en-US" sz="2000" dirty="0" err="1"/>
              <a:t>contemple</a:t>
            </a:r>
            <a:r>
              <a:rPr lang="en-US" sz="2000" dirty="0"/>
              <a:t>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RMBC e à </a:t>
            </a:r>
            <a:r>
              <a:rPr lang="en-US" sz="2000" dirty="0" err="1"/>
              <a:t>RMBaC</a:t>
            </a:r>
            <a:r>
              <a:rPr lang="en-US" sz="2000" dirty="0"/>
              <a:t>, com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aplicação</a:t>
            </a:r>
            <a:r>
              <a:rPr lang="en-US" sz="2000" dirty="0"/>
              <a:t> do LDA;</a:t>
            </a:r>
          </a:p>
          <a:p>
            <a:pPr marL="428647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DP x c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caso</a:t>
            </a:r>
            <a:r>
              <a:rPr lang="en-US" sz="2000" dirty="0"/>
              <a:t> de </a:t>
            </a:r>
            <a:r>
              <a:rPr lang="en-US" sz="2000" dirty="0" err="1"/>
              <a:t>plano</a:t>
            </a:r>
            <a:r>
              <a:rPr lang="en-US" sz="2000" dirty="0"/>
              <a:t> de </a:t>
            </a:r>
            <a:r>
              <a:rPr lang="en-US" sz="2000" dirty="0" err="1"/>
              <a:t>amortização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 que </a:t>
            </a:r>
            <a:r>
              <a:rPr lang="en-US" sz="2000" dirty="0" err="1"/>
              <a:t>contemple</a:t>
            </a:r>
            <a:r>
              <a:rPr lang="en-US" sz="2000" dirty="0"/>
              <a:t>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PMBC e à </a:t>
            </a:r>
            <a:r>
              <a:rPr lang="en-US" sz="2000" dirty="0" err="1"/>
              <a:t>PMBaC</a:t>
            </a:r>
            <a:r>
              <a:rPr lang="en-US" sz="2000" dirty="0"/>
              <a:t>, com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aplicação</a:t>
            </a:r>
            <a:r>
              <a:rPr lang="en-US" sz="2000" dirty="0"/>
              <a:t> do LDA;</a:t>
            </a:r>
          </a:p>
          <a:p>
            <a:pPr marL="428647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caso</a:t>
            </a:r>
            <a:r>
              <a:rPr lang="en-US" sz="2000" dirty="0"/>
              <a:t> </a:t>
            </a:r>
            <a:r>
              <a:rPr lang="en-US" sz="2000" dirty="0" err="1"/>
              <a:t>sejam</a:t>
            </a:r>
            <a:r>
              <a:rPr lang="en-US" sz="2000" dirty="0"/>
              <a:t> </a:t>
            </a:r>
            <a:r>
              <a:rPr lang="en-US" sz="2000" dirty="0" err="1"/>
              <a:t>implementados</a:t>
            </a:r>
            <a:r>
              <a:rPr lang="en-US" sz="2000" dirty="0"/>
              <a:t> </a:t>
            </a:r>
            <a:r>
              <a:rPr lang="en-US" sz="2000" dirty="0" err="1"/>
              <a:t>planos</a:t>
            </a:r>
            <a:r>
              <a:rPr lang="en-US" sz="2000" dirty="0"/>
              <a:t> de </a:t>
            </a:r>
            <a:r>
              <a:rPr lang="en-US" sz="2000" dirty="0" err="1"/>
              <a:t>amortização</a:t>
            </a:r>
            <a:r>
              <a:rPr lang="en-US" sz="2000" dirty="0"/>
              <a:t> </a:t>
            </a:r>
            <a:r>
              <a:rPr lang="en-US" sz="2000" dirty="0" err="1"/>
              <a:t>distintos</a:t>
            </a:r>
            <a:r>
              <a:rPr lang="en-US" sz="2000" dirty="0"/>
              <a:t> para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PMBC e para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</a:t>
            </a:r>
            <a:r>
              <a:rPr lang="en-US" sz="2000" dirty="0" err="1"/>
              <a:t>PMBaC</a:t>
            </a:r>
            <a:r>
              <a:rPr lang="en-US" sz="2000" dirty="0"/>
              <a:t>, com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aplicação</a:t>
            </a:r>
            <a:r>
              <a:rPr lang="en-US" sz="2000" dirty="0"/>
              <a:t> do LDA:</a:t>
            </a:r>
          </a:p>
          <a:p>
            <a:pPr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SVM, para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PMBC; e,</a:t>
            </a:r>
          </a:p>
          <a:p>
            <a:pPr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RAP x </a:t>
            </a:r>
            <a:r>
              <a:rPr lang="en-US" sz="2000" b="1" dirty="0"/>
              <a:t>d</a:t>
            </a:r>
            <a:r>
              <a:rPr lang="en-US" sz="2000" dirty="0"/>
              <a:t>, para o </a:t>
            </a:r>
            <a:r>
              <a:rPr lang="en-US" sz="2000" dirty="0" err="1"/>
              <a:t>déficit</a:t>
            </a:r>
            <a:r>
              <a:rPr lang="en-US" sz="2000" dirty="0"/>
              <a:t> </a:t>
            </a:r>
            <a:r>
              <a:rPr lang="en-US" sz="2000" dirty="0" err="1"/>
              <a:t>relativo</a:t>
            </a:r>
            <a:r>
              <a:rPr lang="en-US" sz="2000" dirty="0"/>
              <a:t> à </a:t>
            </a:r>
            <a:r>
              <a:rPr lang="en-US" sz="2000" dirty="0" err="1"/>
              <a:t>PMBaC</a:t>
            </a:r>
            <a:r>
              <a:rPr lang="en-US" sz="2000" dirty="0"/>
              <a:t>.</a:t>
            </a:r>
          </a:p>
          <a:p>
            <a:pPr marL="342917"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 e d = </a:t>
            </a:r>
            <a:r>
              <a:rPr lang="en-US" sz="2000" dirty="0" err="1"/>
              <a:t>constantes</a:t>
            </a:r>
            <a:r>
              <a:rPr lang="en-US" sz="2000" dirty="0"/>
              <a:t> </a:t>
            </a:r>
            <a:r>
              <a:rPr lang="en-US" sz="2000" dirty="0" err="1"/>
              <a:t>estabelecidas</a:t>
            </a:r>
            <a:r>
              <a:rPr lang="en-US" sz="2000" dirty="0"/>
              <a:t> </a:t>
            </a:r>
            <a:r>
              <a:rPr lang="en-US" sz="2000" dirty="0" err="1"/>
              <a:t>conforme</a:t>
            </a:r>
            <a:r>
              <a:rPr lang="en-US" sz="2000" dirty="0"/>
              <a:t> </a:t>
            </a:r>
            <a:r>
              <a:rPr lang="en-US" sz="2000" dirty="0" err="1"/>
              <a:t>porte</a:t>
            </a:r>
            <a:r>
              <a:rPr lang="en-US" sz="2000" dirty="0"/>
              <a:t> e </a:t>
            </a:r>
            <a:r>
              <a:rPr lang="en-US" sz="2000" dirty="0" err="1"/>
              <a:t>perfil</a:t>
            </a:r>
            <a:r>
              <a:rPr lang="en-US" sz="2000" dirty="0"/>
              <a:t> de </a:t>
            </a:r>
            <a:r>
              <a:rPr lang="en-US" sz="2000" dirty="0" err="1"/>
              <a:t>risco</a:t>
            </a:r>
            <a:r>
              <a:rPr lang="en-US" sz="2000" dirty="0"/>
              <a:t> </a:t>
            </a:r>
            <a:r>
              <a:rPr lang="en-US" sz="2000" dirty="0" err="1"/>
              <a:t>atuarial</a:t>
            </a:r>
            <a:r>
              <a:rPr lang="en-US" sz="2000" dirty="0"/>
              <a:t> do RPPS.</a:t>
            </a:r>
          </a:p>
          <a:p>
            <a:pPr marL="342917"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SVM = </a:t>
            </a:r>
            <a:r>
              <a:rPr lang="en-US" sz="2000" dirty="0" err="1"/>
              <a:t>Sobrevida</a:t>
            </a:r>
            <a:r>
              <a:rPr lang="en-US" sz="2000" dirty="0"/>
              <a:t> </a:t>
            </a:r>
            <a:r>
              <a:rPr lang="en-US" sz="2000" dirty="0" err="1"/>
              <a:t>média</a:t>
            </a:r>
            <a:r>
              <a:rPr lang="en-US" sz="2000" dirty="0"/>
              <a:t> dos </a:t>
            </a:r>
            <a:r>
              <a:rPr lang="en-US" sz="2000" dirty="0" err="1"/>
              <a:t>aposentados</a:t>
            </a:r>
            <a:r>
              <a:rPr lang="en-US" sz="2000" dirty="0"/>
              <a:t> e </a:t>
            </a:r>
            <a:r>
              <a:rPr lang="en-US" sz="2000" dirty="0" err="1"/>
              <a:t>pensionistas</a:t>
            </a:r>
            <a:endParaRPr lang="en-US" sz="2000" dirty="0"/>
          </a:p>
          <a:p>
            <a:pPr marL="342917"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RAP = </a:t>
            </a:r>
            <a:r>
              <a:rPr lang="en-US" sz="2000" dirty="0" err="1"/>
              <a:t>Média</a:t>
            </a:r>
            <a:r>
              <a:rPr lang="en-US" sz="2000" dirty="0"/>
              <a:t> do tempo </a:t>
            </a:r>
            <a:r>
              <a:rPr lang="en-US" sz="2000" dirty="0" err="1"/>
              <a:t>remanescente</a:t>
            </a:r>
            <a:r>
              <a:rPr lang="en-US" sz="2000" dirty="0"/>
              <a:t> para </a:t>
            </a:r>
            <a:r>
              <a:rPr lang="en-US" sz="2000" dirty="0" err="1"/>
              <a:t>aposentadoria</a:t>
            </a:r>
            <a:r>
              <a:rPr lang="en-US" sz="2000" dirty="0"/>
              <a:t> de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segurado</a:t>
            </a:r>
            <a:r>
              <a:rPr lang="en-US" sz="2000" dirty="0"/>
              <a:t> </a:t>
            </a:r>
            <a:r>
              <a:rPr lang="en-US" sz="2000" dirty="0" err="1"/>
              <a:t>ativo</a:t>
            </a:r>
            <a:r>
              <a:rPr lang="en-US" sz="2000" dirty="0"/>
              <a:t>.</a:t>
            </a:r>
          </a:p>
        </p:txBody>
      </p:sp>
      <p:sp>
        <p:nvSpPr>
          <p:cNvPr id="27" name="Espaço Reservado para Número de Slide 3">
            <a:extLst>
              <a:ext uri="{FF2B5EF4-FFF2-40B4-BE49-F238E27FC236}">
                <a16:creationId xmlns:a16="http://schemas.microsoft.com/office/drawing/2014/main" id="{691CA071-E196-4C0A-B606-6C50605E9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/>
              <a:pPr>
                <a:spcAft>
                  <a:spcPts val="600"/>
                </a:spcAft>
              </a:pPr>
              <a:t>46</a:t>
            </a:fld>
            <a:endParaRPr lang="en-US" noProof="0" dirty="0"/>
          </a:p>
        </p:txBody>
      </p:sp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304713" y="6306359"/>
            <a:ext cx="1536876" cy="35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3878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0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extBox 3">
            <a:extLst>
              <a:ext uri="{FF2B5EF4-FFF2-40B4-BE49-F238E27FC236}">
                <a16:creationId xmlns:a16="http://schemas.microsoft.com/office/drawing/2014/main" id="{9E5EFEE4-B5AB-4EC8-A158-F8C39DE3912E}"/>
              </a:ext>
            </a:extLst>
          </p:cNvPr>
          <p:cNvSpPr txBox="1"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spc="1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Equacionamento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1149CB86-0FD9-4772-94F7-290B08CC2501}"/>
              </a:ext>
            </a:extLst>
          </p:cNvPr>
          <p:cNvSpPr txBox="1"/>
          <p:nvPr/>
        </p:nvSpPr>
        <p:spPr>
          <a:xfrm>
            <a:off x="1424904" y="2494450"/>
            <a:ext cx="5350043" cy="3563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17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150" dirty="0" err="1"/>
              <a:t>Os</a:t>
            </a:r>
            <a:r>
              <a:rPr lang="en-US" sz="2400" spc="150" dirty="0"/>
              <a:t> </a:t>
            </a:r>
            <a:r>
              <a:rPr lang="en-US" sz="2400" spc="150" dirty="0" err="1"/>
              <a:t>cálculos</a:t>
            </a:r>
            <a:r>
              <a:rPr lang="en-US" sz="2400" spc="150" dirty="0"/>
              <a:t> </a:t>
            </a:r>
            <a:r>
              <a:rPr lang="en-US" sz="2400" spc="150" dirty="0" err="1"/>
              <a:t>contemplam</a:t>
            </a:r>
            <a:r>
              <a:rPr lang="en-US" sz="2400" spc="150" dirty="0"/>
              <a:t> </a:t>
            </a:r>
            <a:r>
              <a:rPr lang="en-US" sz="2400" spc="150" dirty="0" err="1"/>
              <a:t>variáveis</a:t>
            </a:r>
            <a:r>
              <a:rPr lang="en-US" sz="2400" spc="150" dirty="0"/>
              <a:t> que se </a:t>
            </a:r>
            <a:r>
              <a:rPr lang="en-US" sz="2400" spc="150" dirty="0" err="1"/>
              <a:t>diferenciam</a:t>
            </a:r>
            <a:r>
              <a:rPr lang="en-US" sz="2400" spc="150" dirty="0"/>
              <a:t> por </a:t>
            </a:r>
            <a:r>
              <a:rPr lang="en-US" sz="2400" spc="150" dirty="0" err="1"/>
              <a:t>perfil</a:t>
            </a:r>
            <a:r>
              <a:rPr lang="en-US" sz="2400" spc="150" dirty="0"/>
              <a:t> de </a:t>
            </a:r>
            <a:r>
              <a:rPr lang="en-US" sz="2400" spc="150" dirty="0" err="1"/>
              <a:t>risco</a:t>
            </a:r>
            <a:r>
              <a:rPr lang="en-US" sz="2400" spc="150" dirty="0"/>
              <a:t>, </a:t>
            </a:r>
            <a:r>
              <a:rPr lang="en-US" sz="2400" spc="150" dirty="0" err="1"/>
              <a:t>assim</a:t>
            </a:r>
            <a:r>
              <a:rPr lang="en-US" sz="2400" spc="150" dirty="0"/>
              <a:t>, para </a:t>
            </a:r>
            <a:r>
              <a:rPr lang="en-US" sz="2400" spc="150" dirty="0" err="1"/>
              <a:t>definir</a:t>
            </a:r>
            <a:r>
              <a:rPr lang="en-US" sz="2400" spc="150" dirty="0"/>
              <a:t> </a:t>
            </a:r>
            <a:r>
              <a:rPr lang="en-US" sz="2400" spc="150" dirty="0" err="1"/>
              <a:t>os</a:t>
            </a:r>
            <a:r>
              <a:rPr lang="en-US" sz="2400" spc="150" dirty="0"/>
              <a:t> </a:t>
            </a:r>
            <a:r>
              <a:rPr lang="en-US" sz="2400" spc="150" dirty="0" err="1"/>
              <a:t>parâmetros</a:t>
            </a:r>
            <a:r>
              <a:rPr lang="en-US" sz="2400" spc="150" dirty="0"/>
              <a:t> a </a:t>
            </a:r>
            <a:r>
              <a:rPr lang="en-US" sz="2400" spc="150" dirty="0" err="1"/>
              <a:t>serem</a:t>
            </a:r>
            <a:r>
              <a:rPr lang="en-US" sz="2400" spc="150" dirty="0"/>
              <a:t> </a:t>
            </a:r>
            <a:r>
              <a:rPr lang="en-US" sz="2400" spc="150" dirty="0" err="1"/>
              <a:t>utilizados</a:t>
            </a:r>
            <a:r>
              <a:rPr lang="en-US" sz="2400" spc="150" dirty="0"/>
              <a:t>, </a:t>
            </a:r>
            <a:r>
              <a:rPr lang="en-US" sz="2400" spc="150" dirty="0" err="1"/>
              <a:t>faz</a:t>
            </a:r>
            <a:r>
              <a:rPr lang="en-US" sz="2400" spc="150" dirty="0"/>
              <a:t>-se </a:t>
            </a:r>
            <a:r>
              <a:rPr lang="en-US" sz="2400" spc="150" dirty="0" err="1"/>
              <a:t>necessário</a:t>
            </a:r>
            <a:r>
              <a:rPr lang="en-US" sz="2400" spc="150" dirty="0"/>
              <a:t> </a:t>
            </a:r>
            <a:r>
              <a:rPr lang="en-US" sz="2400" spc="150" dirty="0" err="1"/>
              <a:t>conhecimento</a:t>
            </a:r>
            <a:r>
              <a:rPr lang="en-US" sz="2400" spc="150" dirty="0"/>
              <a:t> </a:t>
            </a:r>
            <a:r>
              <a:rPr lang="en-US" sz="2400" spc="150" dirty="0" err="1"/>
              <a:t>desta</a:t>
            </a:r>
            <a:r>
              <a:rPr lang="en-US" sz="2400" spc="150" dirty="0"/>
              <a:t> </a:t>
            </a:r>
            <a:r>
              <a:rPr lang="en-US" sz="2400" spc="150" dirty="0" err="1"/>
              <a:t>classificação</a:t>
            </a:r>
            <a:r>
              <a:rPr lang="en-US" sz="2400" spc="150" dirty="0"/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spc="15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334" y="2323682"/>
            <a:ext cx="3504732" cy="4380916"/>
          </a:xfrm>
          <a:prstGeom prst="rect">
            <a:avLst/>
          </a:prstGeom>
        </p:spPr>
      </p:pic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409710" y="6281608"/>
            <a:ext cx="1536876" cy="35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ço Reservado para Número de Slide 3">
            <a:extLst>
              <a:ext uri="{FF2B5EF4-FFF2-40B4-BE49-F238E27FC236}">
                <a16:creationId xmlns:a16="http://schemas.microsoft.com/office/drawing/2014/main" id="{7219933B-49F8-4F6D-A2C4-238D3E32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noProof="0"/>
              <a:pPr>
                <a:spcAft>
                  <a:spcPts val="600"/>
                </a:spcAft>
              </a:pPr>
              <a:t>47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00252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ítulo 7">
            <a:extLst>
              <a:ext uri="{FF2B5EF4-FFF2-40B4-BE49-F238E27FC236}">
                <a16:creationId xmlns:a16="http://schemas.microsoft.com/office/drawing/2014/main" id="{603750B8-3E87-4998-A35A-259720F4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Em</a:t>
            </a:r>
            <a:r>
              <a:rPr lang="en-US" sz="54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síntese</a:t>
            </a:r>
            <a:r>
              <a:rPr lang="en-US" sz="54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1AD1CD9F-9AD4-415A-A067-1DD9636DB0B0}"/>
              </a:ext>
            </a:extLst>
          </p:cNvPr>
          <p:cNvSpPr txBox="1">
            <a:spLocks/>
          </p:cNvSpPr>
          <p:nvPr/>
        </p:nvSpPr>
        <p:spPr>
          <a:xfrm>
            <a:off x="4663540" y="456250"/>
            <a:ext cx="6987493" cy="61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lnSpc>
                <a:spcPct val="90000"/>
              </a:lnSpc>
            </a:pPr>
            <a:r>
              <a:rPr lang="en-US" sz="1800" dirty="0"/>
              <a:t>As </a:t>
            </a:r>
            <a:r>
              <a:rPr lang="en-US" sz="1800" dirty="0" err="1"/>
              <a:t>regras</a:t>
            </a:r>
            <a:r>
              <a:rPr lang="en-US" sz="1800" dirty="0"/>
              <a:t> de </a:t>
            </a:r>
            <a:r>
              <a:rPr lang="en-US" sz="1800" dirty="0" err="1"/>
              <a:t>equacionamento</a:t>
            </a:r>
            <a:r>
              <a:rPr lang="en-US" sz="1800" dirty="0"/>
              <a:t> </a:t>
            </a:r>
            <a:r>
              <a:rPr lang="en-US" sz="1800" dirty="0" err="1"/>
              <a:t>foram</a:t>
            </a:r>
            <a:r>
              <a:rPr lang="en-US" sz="1800" dirty="0"/>
              <a:t> </a:t>
            </a:r>
            <a:r>
              <a:rPr lang="en-US" sz="1800" dirty="0" err="1"/>
              <a:t>alteradas</a:t>
            </a:r>
            <a:r>
              <a:rPr lang="en-US" sz="1800" dirty="0"/>
              <a:t> pela </a:t>
            </a:r>
            <a:r>
              <a:rPr lang="en-US" sz="1800" b="1" dirty="0" err="1"/>
              <a:t>Portaria</a:t>
            </a:r>
            <a:r>
              <a:rPr lang="en-US" sz="1800" b="1" dirty="0"/>
              <a:t> nº 464/2018: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De </a:t>
            </a:r>
            <a:r>
              <a:rPr lang="en-US" sz="1800" dirty="0" err="1"/>
              <a:t>acordo</a:t>
            </a:r>
            <a:r>
              <a:rPr lang="en-US" sz="1800" dirty="0"/>
              <a:t> com o </a:t>
            </a:r>
            <a:r>
              <a:rPr lang="en-US" sz="1800" dirty="0" err="1"/>
              <a:t>disposto</a:t>
            </a:r>
            <a:r>
              <a:rPr lang="en-US" sz="1800" dirty="0"/>
              <a:t> no </a:t>
            </a:r>
            <a:r>
              <a:rPr lang="en-US" sz="1800" dirty="0" err="1"/>
              <a:t>inciso</a:t>
            </a:r>
            <a:r>
              <a:rPr lang="en-US" sz="1800" dirty="0"/>
              <a:t> II do art. 54 da </a:t>
            </a:r>
            <a:r>
              <a:rPr lang="en-US" sz="1800" dirty="0" err="1"/>
              <a:t>Portaria</a:t>
            </a:r>
            <a:r>
              <a:rPr lang="en-US" sz="1800" dirty="0"/>
              <a:t> MF nº 464/2018, </a:t>
            </a:r>
            <a:r>
              <a:rPr lang="en-US" sz="1800" dirty="0" err="1"/>
              <a:t>tem</a:t>
            </a:r>
            <a:r>
              <a:rPr lang="en-US" sz="1800" dirty="0"/>
              <a:t>-se que: </a:t>
            </a:r>
          </a:p>
          <a:p>
            <a:pPr lvl="2">
              <a:lnSpc>
                <a:spcPct val="90000"/>
              </a:lnSpc>
            </a:pPr>
            <a:r>
              <a:rPr lang="en-US" sz="1800" i="1" u="sng" dirty="0"/>
              <a:t>“que o </a:t>
            </a:r>
            <a:r>
              <a:rPr lang="en-US" sz="1800" i="1" u="sng" dirty="0" err="1"/>
              <a:t>montante</a:t>
            </a:r>
            <a:r>
              <a:rPr lang="en-US" sz="1800" i="1" u="sng" dirty="0"/>
              <a:t> de </a:t>
            </a:r>
            <a:r>
              <a:rPr lang="en-US" sz="1800" i="1" u="sng" dirty="0" err="1"/>
              <a:t>contribuição</a:t>
            </a:r>
            <a:r>
              <a:rPr lang="en-US" sz="1800" i="1" u="sng" dirty="0"/>
              <a:t> no </a:t>
            </a:r>
            <a:r>
              <a:rPr lang="en-US" sz="1800" i="1" u="sng" dirty="0" err="1"/>
              <a:t>exercício</a:t>
            </a:r>
            <a:r>
              <a:rPr lang="en-US" sz="1800" i="1" u="sng" dirty="0"/>
              <a:t>, </a:t>
            </a:r>
            <a:r>
              <a:rPr lang="en-US" sz="1800" i="1" u="sng" dirty="0" err="1"/>
              <a:t>na</a:t>
            </a:r>
            <a:r>
              <a:rPr lang="en-US" sz="1800" i="1" u="sng" dirty="0"/>
              <a:t> forma de </a:t>
            </a:r>
            <a:r>
              <a:rPr lang="en-US" sz="1800" i="1" u="sng" dirty="0" err="1"/>
              <a:t>alíquotas</a:t>
            </a:r>
            <a:r>
              <a:rPr lang="en-US" sz="1800" i="1" u="sng" dirty="0"/>
              <a:t> </a:t>
            </a:r>
            <a:r>
              <a:rPr lang="en-US" sz="1800" i="1" u="sng" dirty="0" err="1"/>
              <a:t>ou</a:t>
            </a:r>
            <a:r>
              <a:rPr lang="en-US" sz="1800" i="1" u="sng" dirty="0"/>
              <a:t> </a:t>
            </a:r>
            <a:r>
              <a:rPr lang="en-US" sz="1800" i="1" u="sng" dirty="0" err="1"/>
              <a:t>aportes</a:t>
            </a:r>
            <a:r>
              <a:rPr lang="en-US" sz="1800" i="1" u="sng" dirty="0"/>
              <a:t>, </a:t>
            </a:r>
            <a:r>
              <a:rPr lang="en-US" sz="1800" i="1" u="sng" dirty="0" err="1"/>
              <a:t>seja</a:t>
            </a:r>
            <a:r>
              <a:rPr lang="en-US" sz="1800" i="1" u="sng" dirty="0"/>
              <a:t> superior </a:t>
            </a:r>
            <a:r>
              <a:rPr lang="en-US" sz="1800" i="1" u="sng" dirty="0" err="1"/>
              <a:t>ao</a:t>
            </a:r>
            <a:r>
              <a:rPr lang="en-US" sz="1800" i="1" u="sng" dirty="0"/>
              <a:t> </a:t>
            </a:r>
            <a:r>
              <a:rPr lang="en-US" sz="1800" i="1" u="sng" dirty="0" err="1"/>
              <a:t>montante</a:t>
            </a:r>
            <a:r>
              <a:rPr lang="en-US" sz="1800" i="1" u="sng" dirty="0"/>
              <a:t> </a:t>
            </a:r>
            <a:r>
              <a:rPr lang="en-US" sz="1800" i="1" u="sng" dirty="0" err="1"/>
              <a:t>anual</a:t>
            </a:r>
            <a:r>
              <a:rPr lang="en-US" sz="1800" i="1" u="sng" dirty="0"/>
              <a:t> de </a:t>
            </a:r>
            <a:r>
              <a:rPr lang="en-US" sz="1800" i="1" u="sng" dirty="0" err="1"/>
              <a:t>juros</a:t>
            </a:r>
            <a:r>
              <a:rPr lang="en-US" sz="1800" i="1" u="sng" dirty="0"/>
              <a:t> do </a:t>
            </a:r>
            <a:r>
              <a:rPr lang="en-US" sz="1800" i="1" u="sng" dirty="0" err="1"/>
              <a:t>saldo</a:t>
            </a:r>
            <a:r>
              <a:rPr lang="en-US" sz="1800" i="1" u="sng" dirty="0"/>
              <a:t> do deficit </a:t>
            </a:r>
            <a:r>
              <a:rPr lang="en-US" sz="1800" i="1" u="sng" dirty="0" err="1"/>
              <a:t>atuarial</a:t>
            </a:r>
            <a:r>
              <a:rPr lang="en-US" sz="1800" i="1" u="sng" dirty="0"/>
              <a:t> do </a:t>
            </a:r>
            <a:r>
              <a:rPr lang="en-US" sz="1800" i="1" u="sng" dirty="0" err="1"/>
              <a:t>exercício</a:t>
            </a:r>
            <a:r>
              <a:rPr lang="en-US" sz="1800" i="1" u="sng" dirty="0"/>
              <a:t>”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800" i="1" u="sng" dirty="0"/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Ainda</a:t>
            </a:r>
            <a:r>
              <a:rPr lang="en-US" sz="1800" dirty="0"/>
              <a:t>, </a:t>
            </a:r>
            <a:r>
              <a:rPr lang="en-US" sz="1800" dirty="0" err="1"/>
              <a:t>tem</a:t>
            </a:r>
            <a:r>
              <a:rPr lang="en-US" sz="1800" dirty="0"/>
              <a:t>-se o </a:t>
            </a:r>
            <a:r>
              <a:rPr lang="en-US" sz="1800" dirty="0" err="1"/>
              <a:t>disposto</a:t>
            </a:r>
            <a:r>
              <a:rPr lang="en-US" sz="1800" dirty="0"/>
              <a:t> no art. 9º da </a:t>
            </a:r>
            <a:r>
              <a:rPr lang="en-US" sz="1800" i="0" cap="all" dirty="0">
                <a:effectLst/>
              </a:rPr>
              <a:t>INSTRUÇÃO NORMATIVA Nº 7, DE 21 DE DEZEMBRO DE 2018 :</a:t>
            </a:r>
          </a:p>
          <a:p>
            <a:pPr lvl="2">
              <a:lnSpc>
                <a:spcPct val="90000"/>
              </a:lnSpc>
            </a:pPr>
            <a:r>
              <a:rPr lang="en-US" sz="1800" i="1" u="sng" dirty="0"/>
              <a:t>“</a:t>
            </a:r>
            <a:r>
              <a:rPr lang="en-US" sz="1800" i="1" u="sng" dirty="0" err="1">
                <a:effectLst/>
              </a:rPr>
              <a:t>Parágrafo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único</a:t>
            </a:r>
            <a:r>
              <a:rPr lang="en-US" sz="1800" i="1" u="sng" dirty="0">
                <a:effectLst/>
              </a:rPr>
              <a:t>. A </a:t>
            </a:r>
            <a:r>
              <a:rPr lang="en-US" sz="1800" i="1" u="sng" dirty="0" err="1">
                <a:effectLst/>
              </a:rPr>
              <a:t>adequação</a:t>
            </a:r>
            <a:r>
              <a:rPr lang="en-US" sz="1800" i="1" u="sng" dirty="0">
                <a:effectLst/>
              </a:rPr>
              <a:t> do </a:t>
            </a:r>
            <a:r>
              <a:rPr lang="en-US" sz="1800" i="1" u="sng" dirty="0" err="1">
                <a:effectLst/>
              </a:rPr>
              <a:t>plano</a:t>
            </a:r>
            <a:r>
              <a:rPr lang="en-US" sz="1800" i="1" u="sng" dirty="0">
                <a:effectLst/>
              </a:rPr>
              <a:t> de </a:t>
            </a:r>
            <a:r>
              <a:rPr lang="en-US" sz="1800" i="1" u="sng" dirty="0" err="1">
                <a:effectLst/>
              </a:rPr>
              <a:t>amortização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ao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disposto</a:t>
            </a:r>
            <a:r>
              <a:rPr lang="en-US" sz="1800" i="1" u="sng" dirty="0">
                <a:effectLst/>
              </a:rPr>
              <a:t> no </a:t>
            </a:r>
            <a:r>
              <a:rPr lang="en-US" sz="1800" i="1" u="sng" dirty="0" err="1">
                <a:effectLst/>
              </a:rPr>
              <a:t>inciso</a:t>
            </a:r>
            <a:r>
              <a:rPr lang="en-US" sz="1800" i="1" u="sng" dirty="0">
                <a:effectLst/>
              </a:rPr>
              <a:t> II do art. 54 da </a:t>
            </a:r>
            <a:r>
              <a:rPr lang="en-US" sz="1800" i="1" u="sng" dirty="0" err="1">
                <a:effectLst/>
              </a:rPr>
              <a:t>Portaria</a:t>
            </a:r>
            <a:r>
              <a:rPr lang="en-US" sz="1800" i="1" u="sng" dirty="0">
                <a:effectLst/>
              </a:rPr>
              <a:t> MF nº 464, de 2018, </a:t>
            </a:r>
            <a:r>
              <a:rPr lang="en-US" sz="1800" i="1" u="sng" dirty="0" err="1">
                <a:effectLst/>
              </a:rPr>
              <a:t>poderá</a:t>
            </a:r>
            <a:r>
              <a:rPr lang="en-US" sz="1800" i="1" u="sng" dirty="0">
                <a:effectLst/>
              </a:rPr>
              <a:t> ser </a:t>
            </a:r>
            <a:r>
              <a:rPr lang="en-US" sz="1800" i="1" u="sng" dirty="0" err="1">
                <a:effectLst/>
              </a:rPr>
              <a:t>promovida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gradualmente</a:t>
            </a:r>
            <a:r>
              <a:rPr lang="en-US" sz="1800" i="1" u="sng" dirty="0">
                <a:effectLst/>
              </a:rPr>
              <a:t>, com a </a:t>
            </a:r>
            <a:r>
              <a:rPr lang="en-US" sz="1800" i="1" u="sng" dirty="0" err="1">
                <a:effectLst/>
              </a:rPr>
              <a:t>elevação</a:t>
            </a:r>
            <a:r>
              <a:rPr lang="en-US" sz="1800" i="1" u="sng" dirty="0">
                <a:effectLst/>
              </a:rPr>
              <a:t> das </a:t>
            </a:r>
            <a:r>
              <a:rPr lang="en-US" sz="1800" i="1" u="sng" dirty="0" err="1">
                <a:effectLst/>
              </a:rPr>
              <a:t>contribuições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suplementares</a:t>
            </a:r>
            <a:r>
              <a:rPr lang="en-US" sz="1800" i="1" u="sng" dirty="0">
                <a:effectLst/>
              </a:rPr>
              <a:t>, a </a:t>
            </a:r>
            <a:r>
              <a:rPr lang="en-US" sz="1800" i="1" u="sng" dirty="0" err="1">
                <a:effectLst/>
              </a:rPr>
              <a:t>partir</a:t>
            </a:r>
            <a:r>
              <a:rPr lang="en-US" sz="1800" i="1" u="sng" dirty="0">
                <a:effectLst/>
              </a:rPr>
              <a:t> do </a:t>
            </a:r>
            <a:r>
              <a:rPr lang="en-US" sz="1800" i="1" u="sng" dirty="0" err="1">
                <a:effectLst/>
              </a:rPr>
              <a:t>exercício</a:t>
            </a:r>
            <a:r>
              <a:rPr lang="en-US" sz="1800" i="1" u="sng" dirty="0">
                <a:effectLst/>
              </a:rPr>
              <a:t> de 2021, </a:t>
            </a:r>
            <a:r>
              <a:rPr lang="en-US" sz="1800" i="1" u="sng" dirty="0" err="1">
                <a:effectLst/>
              </a:rPr>
              <a:t>na</a:t>
            </a:r>
            <a:r>
              <a:rPr lang="en-US" sz="1800" i="1" u="sng" dirty="0">
                <a:effectLst/>
              </a:rPr>
              <a:t> forma de </a:t>
            </a:r>
            <a:r>
              <a:rPr lang="en-US" sz="1800" i="1" u="sng" dirty="0" err="1">
                <a:effectLst/>
              </a:rPr>
              <a:t>alíquotas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ou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aportes</a:t>
            </a:r>
            <a:r>
              <a:rPr lang="en-US" sz="1800" i="1" u="sng" dirty="0">
                <a:effectLst/>
              </a:rPr>
              <a:t>, à </a:t>
            </a:r>
            <a:r>
              <a:rPr lang="en-US" sz="1800" i="1" u="sng" dirty="0" err="1">
                <a:effectLst/>
              </a:rPr>
              <a:t>razão</a:t>
            </a:r>
            <a:r>
              <a:rPr lang="en-US" sz="1800" i="1" u="sng" dirty="0">
                <a:effectLst/>
              </a:rPr>
              <a:t> de um </a:t>
            </a:r>
            <a:r>
              <a:rPr lang="en-US" sz="1800" i="1" u="sng" dirty="0" err="1">
                <a:effectLst/>
              </a:rPr>
              <a:t>terço</a:t>
            </a:r>
            <a:r>
              <a:rPr lang="en-US" sz="1800" i="1" u="sng" dirty="0">
                <a:effectLst/>
              </a:rPr>
              <a:t> do </a:t>
            </a:r>
            <a:r>
              <a:rPr lang="en-US" sz="1800" i="1" u="sng" dirty="0" err="1">
                <a:effectLst/>
              </a:rPr>
              <a:t>necessário</a:t>
            </a:r>
            <a:r>
              <a:rPr lang="en-US" sz="1800" i="1" u="sng" dirty="0">
                <a:effectLst/>
              </a:rPr>
              <a:t> a </a:t>
            </a:r>
            <a:r>
              <a:rPr lang="en-US" sz="1800" i="1" u="sng" dirty="0" err="1">
                <a:effectLst/>
              </a:rPr>
              <a:t>cada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ano</a:t>
            </a:r>
            <a:r>
              <a:rPr lang="en-US" sz="1800" i="1" u="sng" dirty="0">
                <a:effectLst/>
              </a:rPr>
              <a:t>, </a:t>
            </a:r>
            <a:r>
              <a:rPr lang="en-US" sz="1800" i="1" u="sng" dirty="0" err="1">
                <a:effectLst/>
              </a:rPr>
              <a:t>até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atingir</a:t>
            </a:r>
            <a:r>
              <a:rPr lang="en-US" sz="1800" i="1" u="sng" dirty="0">
                <a:effectLst/>
              </a:rPr>
              <a:t> o valor que </a:t>
            </a:r>
            <a:r>
              <a:rPr lang="en-US" sz="1800" i="1" u="sng" dirty="0" err="1">
                <a:effectLst/>
              </a:rPr>
              <a:t>atenda</a:t>
            </a:r>
            <a:r>
              <a:rPr lang="en-US" sz="1800" i="1" u="sng" dirty="0">
                <a:effectLst/>
              </a:rPr>
              <a:t> a </a:t>
            </a:r>
            <a:r>
              <a:rPr lang="en-US" sz="1800" i="1" u="sng" dirty="0" err="1">
                <a:effectLst/>
              </a:rPr>
              <a:t>esse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critério</a:t>
            </a:r>
            <a:r>
              <a:rPr lang="en-US" sz="1800" i="1" u="sng" dirty="0">
                <a:effectLst/>
              </a:rPr>
              <a:t> </a:t>
            </a:r>
            <a:r>
              <a:rPr lang="en-US" sz="1800" i="1" u="sng" dirty="0" err="1">
                <a:effectLst/>
              </a:rPr>
              <a:t>em</a:t>
            </a:r>
            <a:r>
              <a:rPr lang="en-US" sz="1800" i="1" u="sng" dirty="0">
                <a:effectLst/>
              </a:rPr>
              <a:t> 2023.”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800" i="1" u="sng" dirty="0">
              <a:effectLst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Por </a:t>
            </a:r>
            <a:r>
              <a:rPr lang="en-US" sz="1800" dirty="0" err="1"/>
              <a:t>fim</a:t>
            </a:r>
            <a:r>
              <a:rPr lang="en-US" sz="1800" dirty="0"/>
              <a:t>, </a:t>
            </a:r>
            <a:r>
              <a:rPr lang="en-US" sz="1800" dirty="0" err="1"/>
              <a:t>tem</a:t>
            </a:r>
            <a:r>
              <a:rPr lang="en-US" sz="1800" dirty="0"/>
              <a:t>-se que, </a:t>
            </a:r>
            <a:r>
              <a:rPr lang="en-US" sz="1800" dirty="0" err="1"/>
              <a:t>devido</a:t>
            </a:r>
            <a:r>
              <a:rPr lang="en-US" sz="1800" dirty="0"/>
              <a:t> à </a:t>
            </a:r>
            <a:r>
              <a:rPr lang="en-US" sz="1800" dirty="0" err="1"/>
              <a:t>pandemia</a:t>
            </a:r>
            <a:r>
              <a:rPr lang="en-US" sz="1800" dirty="0"/>
              <a:t> do novo </a:t>
            </a:r>
            <a:r>
              <a:rPr lang="en-US" sz="1800" dirty="0" err="1"/>
              <a:t>coronavírus</a:t>
            </a:r>
            <a:r>
              <a:rPr lang="en-US" sz="1800" dirty="0"/>
              <a:t>, a </a:t>
            </a:r>
            <a:r>
              <a:rPr lang="en-US" sz="1800" dirty="0" err="1"/>
              <a:t>Secretaria</a:t>
            </a:r>
            <a:r>
              <a:rPr lang="en-US" sz="1800" dirty="0"/>
              <a:t> de </a:t>
            </a:r>
            <a:r>
              <a:rPr lang="en-US" sz="1800" dirty="0" err="1"/>
              <a:t>Previdência</a:t>
            </a:r>
            <a:r>
              <a:rPr lang="en-US" sz="1800" dirty="0"/>
              <a:t> </a:t>
            </a:r>
            <a:r>
              <a:rPr lang="en-US" sz="1800" dirty="0" err="1"/>
              <a:t>alterou</a:t>
            </a:r>
            <a:r>
              <a:rPr lang="en-US" sz="1800" dirty="0"/>
              <a:t>, </a:t>
            </a:r>
            <a:r>
              <a:rPr lang="en-US" sz="1800" dirty="0" err="1"/>
              <a:t>em</a:t>
            </a:r>
            <a:r>
              <a:rPr lang="en-US" sz="1800" dirty="0"/>
              <a:t> um </a:t>
            </a:r>
            <a:r>
              <a:rPr lang="en-US" sz="1800" dirty="0" err="1"/>
              <a:t>ano</a:t>
            </a:r>
            <a:r>
              <a:rPr lang="en-US" sz="1800" dirty="0"/>
              <a:t>, </a:t>
            </a:r>
            <a:r>
              <a:rPr lang="en-US" sz="1800" dirty="0" err="1"/>
              <a:t>os</a:t>
            </a:r>
            <a:r>
              <a:rPr lang="en-US" sz="1800" dirty="0"/>
              <a:t> </a:t>
            </a:r>
            <a:r>
              <a:rPr lang="en-US" sz="1800" dirty="0" err="1"/>
              <a:t>prazos</a:t>
            </a:r>
            <a:r>
              <a:rPr lang="en-US" sz="1800" dirty="0"/>
              <a:t> do </a:t>
            </a:r>
            <a:r>
              <a:rPr lang="en-US" sz="1800" dirty="0" err="1"/>
              <a:t>parágrafo</a:t>
            </a:r>
            <a:r>
              <a:rPr lang="en-US" sz="1800" dirty="0"/>
              <a:t> </a:t>
            </a:r>
            <a:r>
              <a:rPr lang="en-US" sz="1800" dirty="0" err="1"/>
              <a:t>único</a:t>
            </a:r>
            <a:r>
              <a:rPr lang="en-US" sz="1800" dirty="0"/>
              <a:t> do art. 9º da </a:t>
            </a:r>
            <a:r>
              <a:rPr lang="en-US" sz="1800" i="0" cap="all" dirty="0">
                <a:effectLst/>
              </a:rPr>
              <a:t>INSTRUÇÃO NORMATIVA Nº 7, DE 21 DE DEZEMBRO DE 2018. </a:t>
            </a:r>
            <a:endParaRPr lang="en-US" sz="1800" b="1" dirty="0"/>
          </a:p>
          <a:p>
            <a:pPr indent="-228600">
              <a:lnSpc>
                <a:spcPct val="90000"/>
              </a:lnSpc>
            </a:pPr>
            <a:endParaRPr lang="en-US" sz="1500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EAA6783-5A12-4544-80EF-30E8971B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0436184" y="6409390"/>
            <a:ext cx="1536876" cy="35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5715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2BC1CF5-415C-4DAE-B2C2-A8BF9A1D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5">
            <a:extLst>
              <a:ext uri="{FF2B5EF4-FFF2-40B4-BE49-F238E27FC236}">
                <a16:creationId xmlns:a16="http://schemas.microsoft.com/office/drawing/2014/main" id="{6C651D0D-A2E7-46B3-BEEA-71161FCA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9CBEA7DB-1BAC-4A39-817B-82928B7F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7">
            <a:extLst>
              <a:ext uri="{FF2B5EF4-FFF2-40B4-BE49-F238E27FC236}">
                <a16:creationId xmlns:a16="http://schemas.microsoft.com/office/drawing/2014/main" id="{EADF9EA0-3A2A-4F0A-9C86-FBAB53E9C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A30A2C81-7CE8-4A85-9E15-548E7F466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258859" y="1118007"/>
            <a:ext cx="563429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0455" y="1426969"/>
            <a:ext cx="5158973" cy="300588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54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ISP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000" noProof="0" smtClean="0"/>
              <a:pPr rtl="0">
                <a:spcAft>
                  <a:spcPts val="600"/>
                </a:spcAft>
              </a:pPr>
              <a:t>49</a:t>
            </a:fld>
            <a:endParaRPr lang="pt-BR" sz="1000" noProof="0"/>
          </a:p>
        </p:txBody>
      </p:sp>
      <p:pic>
        <p:nvPicPr>
          <p:cNvPr id="23" name="Imagem 22" descr="Padrão do plano de fundo&#10;&#10;Descrição gerada automaticamente">
            <a:extLst>
              <a:ext uri="{FF2B5EF4-FFF2-40B4-BE49-F238E27FC236}">
                <a16:creationId xmlns:a16="http://schemas.microsoft.com/office/drawing/2014/main" id="{F328D646-5D81-4DFE-A1B9-EEAED0B7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80814" y="625191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áfico 10" descr="Apresentação com gráfico de barras com preenchimento sólido">
            <a:extLst>
              <a:ext uri="{FF2B5EF4-FFF2-40B4-BE49-F238E27FC236}">
                <a16:creationId xmlns:a16="http://schemas.microsoft.com/office/drawing/2014/main" id="{4F371FB3-0A05-446C-AA04-E9E87D98E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8362" y="1588044"/>
            <a:ext cx="3238398" cy="323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4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 QUE É O ISP</a:t>
            </a:r>
            <a:endParaRPr lang="en-US" sz="44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50</a:t>
            </a:fld>
            <a:endParaRPr lang="en-US" sz="1000" noProof="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CEB74CA-A3E5-473E-BC29-1F9005F967AA}"/>
              </a:ext>
            </a:extLst>
          </p:cNvPr>
          <p:cNvSpPr txBox="1"/>
          <p:nvPr/>
        </p:nvSpPr>
        <p:spPr>
          <a:xfrm>
            <a:off x="1222645" y="2305615"/>
            <a:ext cx="100862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cs typeface="Segoe UI" panose="020B0502040204020203" pitchFamily="34" charset="0"/>
              </a:rPr>
              <a:t>O Indicador de Situação Previdenciária (ISP) é </a:t>
            </a:r>
            <a:r>
              <a:rPr lang="pt-BR" sz="2000" dirty="0"/>
              <a:t>que define o perfil de risco atuarial dos RPPS citado anteriormente:</a:t>
            </a:r>
          </a:p>
          <a:p>
            <a:pPr algn="just"/>
            <a:endParaRPr lang="pt-BR" sz="2000" dirty="0"/>
          </a:p>
          <a:p>
            <a:pPr algn="ctr"/>
            <a:r>
              <a:rPr lang="pt-BR" sz="2000" dirty="0"/>
              <a:t>I - Perfil Atuarial I: os RPPS com classificação D no ISP-RPPS;</a:t>
            </a:r>
          </a:p>
          <a:p>
            <a:pPr algn="ctr"/>
            <a:r>
              <a:rPr lang="pt-BR" sz="2000" dirty="0"/>
              <a:t>II - Perfil Atuarial II: os RPPS com classificação C no ISP-RPPS;</a:t>
            </a:r>
          </a:p>
          <a:p>
            <a:pPr algn="ctr"/>
            <a:r>
              <a:rPr lang="pt-BR" sz="2000" dirty="0"/>
              <a:t>III - Perfil Atuarial III: os RPPS com classificação B no ISP-RPPS;</a:t>
            </a:r>
          </a:p>
          <a:p>
            <a:pPr algn="ctr"/>
            <a:r>
              <a:rPr lang="pt-BR" sz="2000" dirty="0"/>
              <a:t>IV - Perfil Atuarial IV: os RPPS com classificação A no ISP-RPPS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8911E79-48ED-4241-A0E6-37E5DB4364FB}"/>
              </a:ext>
            </a:extLst>
          </p:cNvPr>
          <p:cNvSpPr txBox="1"/>
          <p:nvPr/>
        </p:nvSpPr>
        <p:spPr>
          <a:xfrm>
            <a:off x="1157425" y="4723452"/>
            <a:ext cx="100862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cs typeface="Segoe UI" panose="020B0502040204020203" pitchFamily="34" charset="0"/>
              </a:rPr>
              <a:t>O ISP é calculado com base em 6 principais Indicadores, sendo um deles o </a:t>
            </a:r>
            <a:r>
              <a:rPr lang="pt-BR" sz="2000" dirty="0"/>
              <a:t>Indicador de Cobertura dos Compromissos Previdenciários</a:t>
            </a:r>
          </a:p>
          <a:p>
            <a:pPr algn="just"/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144391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61" y="826117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4000" b="1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Indicador</a:t>
            </a:r>
            <a:r>
              <a:rPr lang="en-US" sz="4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de </a:t>
            </a:r>
            <a:r>
              <a:rPr lang="en-US" sz="4000" b="1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Cobertura</a:t>
            </a:r>
            <a:r>
              <a:rPr lang="en-US" sz="4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dos </a:t>
            </a:r>
            <a:r>
              <a:rPr lang="en-US" sz="4000" b="1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Compromissos</a:t>
            </a:r>
            <a:r>
              <a:rPr lang="en-US" sz="4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Previdenciários</a:t>
            </a:r>
            <a:br>
              <a:rPr lang="en-US" sz="28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2D68C37-2653-48F3-A1CA-0835F2E65119}"/>
              </a:ext>
            </a:extLst>
          </p:cNvPr>
          <p:cNvSpPr txBox="1"/>
          <p:nvPr/>
        </p:nvSpPr>
        <p:spPr>
          <a:xfrm>
            <a:off x="2046242" y="2476583"/>
            <a:ext cx="8096467" cy="1859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1FF0B87B-641B-410E-AF83-4E9FDEBFF8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33" t="54533" r="14004" b="20819"/>
          <a:stretch/>
        </p:blipFill>
        <p:spPr>
          <a:xfrm>
            <a:off x="2279580" y="2911229"/>
            <a:ext cx="7632840" cy="2024863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51</a:t>
            </a:fld>
            <a:endParaRPr lang="en-US" sz="1000" noProof="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8911E79-48ED-4241-A0E6-37E5DB4364FB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6532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16" y="998038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Indicador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de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Cobertura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dos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Compromissos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Previdenciários</a:t>
            </a:r>
            <a:br>
              <a:rPr lang="en-US" sz="4000" i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endParaRPr lang="en-US" sz="40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2D68C37-2653-48F3-A1CA-0835F2E65119}"/>
              </a:ext>
            </a:extLst>
          </p:cNvPr>
          <p:cNvSpPr txBox="1"/>
          <p:nvPr/>
        </p:nvSpPr>
        <p:spPr>
          <a:xfrm>
            <a:off x="2040372" y="3117850"/>
            <a:ext cx="8667252" cy="22175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Leva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conta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valores</a:t>
            </a:r>
            <a:r>
              <a:rPr lang="en-US" sz="2200" dirty="0"/>
              <a:t> das </a:t>
            </a:r>
            <a:r>
              <a:rPr lang="en-US" sz="2200" dirty="0" err="1"/>
              <a:t>provisões</a:t>
            </a:r>
            <a:r>
              <a:rPr lang="en-US" sz="2200" dirty="0"/>
              <a:t> </a:t>
            </a:r>
            <a:r>
              <a:rPr lang="en-US" sz="2200" dirty="0" err="1"/>
              <a:t>matemáticas</a:t>
            </a:r>
            <a:r>
              <a:rPr lang="en-US" sz="2200" dirty="0"/>
              <a:t> </a:t>
            </a:r>
            <a:r>
              <a:rPr lang="en-US" sz="2200" dirty="0" err="1"/>
              <a:t>previdenciárias</a:t>
            </a:r>
            <a:r>
              <a:rPr lang="en-US" sz="2200" dirty="0"/>
              <a:t> e das </a:t>
            </a:r>
            <a:r>
              <a:rPr lang="en-US" sz="2200" dirty="0" err="1"/>
              <a:t>aplicações</a:t>
            </a:r>
            <a:r>
              <a:rPr lang="en-US" sz="2200" dirty="0"/>
              <a:t> </a:t>
            </a:r>
            <a:r>
              <a:rPr lang="en-US" sz="2200" dirty="0" err="1"/>
              <a:t>financeiras</a:t>
            </a:r>
            <a:r>
              <a:rPr lang="en-US" sz="2200" dirty="0"/>
              <a:t> e </a:t>
            </a:r>
            <a:r>
              <a:rPr lang="en-US" sz="2200" dirty="0" err="1"/>
              <a:t>disponibilidades</a:t>
            </a:r>
            <a:r>
              <a:rPr lang="en-US" sz="2200" dirty="0"/>
              <a:t> do RPPS. Visa </a:t>
            </a:r>
            <a:r>
              <a:rPr lang="en-US" sz="2200" dirty="0" err="1"/>
              <a:t>avaliar</a:t>
            </a:r>
            <a:r>
              <a:rPr lang="en-US" sz="2200" dirty="0"/>
              <a:t> a </a:t>
            </a:r>
            <a:r>
              <a:rPr lang="en-US" sz="2200" dirty="0" err="1"/>
              <a:t>solvência</a:t>
            </a:r>
            <a:r>
              <a:rPr lang="en-US" sz="2200" dirty="0"/>
              <a:t> do </a:t>
            </a:r>
            <a:r>
              <a:rPr lang="en-US" sz="2200" dirty="0" err="1"/>
              <a:t>plano</a:t>
            </a:r>
            <a:r>
              <a:rPr lang="en-US" sz="2200" dirty="0"/>
              <a:t> de </a:t>
            </a:r>
            <a:r>
              <a:rPr lang="en-US" sz="2200" dirty="0" err="1"/>
              <a:t>benefícios</a:t>
            </a:r>
            <a:r>
              <a:rPr lang="en-US" sz="2200" dirty="0"/>
              <a:t>.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Após</a:t>
            </a:r>
            <a:r>
              <a:rPr lang="en-US" sz="2200" dirty="0"/>
              <a:t> </a:t>
            </a:r>
            <a:r>
              <a:rPr lang="en-US" sz="2200" dirty="0" err="1"/>
              <a:t>calcular</a:t>
            </a:r>
            <a:r>
              <a:rPr lang="en-US" sz="2200" dirty="0"/>
              <a:t> a </a:t>
            </a:r>
            <a:r>
              <a:rPr lang="en-US" sz="2200" dirty="0" err="1"/>
              <a:t>proporção</a:t>
            </a:r>
            <a:r>
              <a:rPr lang="en-US" sz="2200" dirty="0"/>
              <a:t> entre as </a:t>
            </a:r>
            <a:r>
              <a:rPr lang="en-US" sz="2200" dirty="0" err="1"/>
              <a:t>Disponibiliades</a:t>
            </a:r>
            <a:r>
              <a:rPr lang="en-US" sz="2200" dirty="0"/>
              <a:t> </a:t>
            </a:r>
            <a:r>
              <a:rPr lang="en-US" sz="2200" dirty="0" err="1"/>
              <a:t>Financeiras</a:t>
            </a:r>
            <a:r>
              <a:rPr lang="en-US" sz="2200" dirty="0"/>
              <a:t> e as </a:t>
            </a:r>
            <a:r>
              <a:rPr lang="en-US" sz="2200" dirty="0" err="1"/>
              <a:t>Provisões</a:t>
            </a:r>
            <a:r>
              <a:rPr lang="en-US" sz="2200" dirty="0"/>
              <a:t> </a:t>
            </a:r>
            <a:r>
              <a:rPr lang="en-US" sz="2200" dirty="0" err="1"/>
              <a:t>Matemáticas</a:t>
            </a:r>
            <a:r>
              <a:rPr lang="en-US" sz="2200" dirty="0"/>
              <a:t>, o Instituto </a:t>
            </a:r>
            <a:r>
              <a:rPr lang="en-US" sz="2200" dirty="0" err="1"/>
              <a:t>recebe</a:t>
            </a:r>
            <a:r>
              <a:rPr lang="en-US" sz="2200" dirty="0"/>
              <a:t> </a:t>
            </a:r>
            <a:r>
              <a:rPr lang="en-US" sz="2200" dirty="0" err="1"/>
              <a:t>uma</a:t>
            </a:r>
            <a:r>
              <a:rPr lang="en-US" sz="2200" dirty="0"/>
              <a:t> nota (A, B </a:t>
            </a:r>
            <a:r>
              <a:rPr lang="en-US" sz="2200" dirty="0" err="1"/>
              <a:t>ou</a:t>
            </a:r>
            <a:r>
              <a:rPr lang="en-US" sz="2200" dirty="0"/>
              <a:t> C), que </a:t>
            </a:r>
            <a:r>
              <a:rPr lang="en-US" sz="2200" dirty="0" err="1"/>
              <a:t>influencia</a:t>
            </a:r>
            <a:r>
              <a:rPr lang="en-US" sz="2200" dirty="0"/>
              <a:t> no </a:t>
            </a:r>
            <a:r>
              <a:rPr lang="en-US" sz="2200" dirty="0" err="1"/>
              <a:t>resultado</a:t>
            </a:r>
            <a:r>
              <a:rPr lang="en-US" sz="2200" dirty="0"/>
              <a:t> final do ISP.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52</a:t>
            </a:fld>
            <a:endParaRPr lang="en-US" sz="1000" noProof="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8911E79-48ED-4241-A0E6-37E5DB4364FB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216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16" y="998038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eu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como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conselheiro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?</a:t>
            </a:r>
            <a:br>
              <a:rPr lang="en-US" sz="4000" i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endParaRPr lang="en-US" sz="40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2D68C37-2653-48F3-A1CA-0835F2E65119}"/>
              </a:ext>
            </a:extLst>
          </p:cNvPr>
          <p:cNvSpPr txBox="1"/>
          <p:nvPr/>
        </p:nvSpPr>
        <p:spPr>
          <a:xfrm>
            <a:off x="2040372" y="3117850"/>
            <a:ext cx="8667252" cy="2217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"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O ISP </a:t>
            </a:r>
            <a:r>
              <a:rPr lang="en-US" sz="2400" dirty="0" err="1"/>
              <a:t>também</a:t>
            </a:r>
            <a:r>
              <a:rPr lang="en-US" sz="2400" dirty="0"/>
              <a:t> </a:t>
            </a:r>
            <a:r>
              <a:rPr lang="en-US" sz="2400" dirty="0" err="1"/>
              <a:t>depénde</a:t>
            </a:r>
            <a:r>
              <a:rPr lang="en-US" sz="2400" dirty="0"/>
              <a:t> da </a:t>
            </a:r>
            <a:r>
              <a:rPr lang="en-US" sz="2400" dirty="0" err="1"/>
              <a:t>gestão</a:t>
            </a:r>
            <a:r>
              <a:rPr lang="en-US" sz="2400" dirty="0"/>
              <a:t> </a:t>
            </a:r>
            <a:r>
              <a:rPr lang="en-US" sz="2400" dirty="0" err="1"/>
              <a:t>atuarial</a:t>
            </a:r>
            <a:r>
              <a:rPr lang="en-US" sz="2400" dirty="0"/>
              <a:t>.</a:t>
            </a:r>
          </a:p>
          <a:p>
            <a:pPr marL="57150"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E para </a:t>
            </a:r>
            <a:r>
              <a:rPr lang="en-US" sz="2400" dirty="0" err="1"/>
              <a:t>uma</a:t>
            </a:r>
            <a:r>
              <a:rPr lang="en-US" sz="2400" dirty="0"/>
              <a:t> </a:t>
            </a:r>
            <a:r>
              <a:rPr lang="en-US" sz="2400" dirty="0" err="1"/>
              <a:t>gestão</a:t>
            </a:r>
            <a:r>
              <a:rPr lang="en-US" sz="2400" dirty="0"/>
              <a:t> </a:t>
            </a:r>
            <a:r>
              <a:rPr lang="en-US" sz="2400" dirty="0" err="1"/>
              <a:t>atuarial</a:t>
            </a:r>
            <a:r>
              <a:rPr lang="en-US" sz="2400" dirty="0"/>
              <a:t> de </a:t>
            </a:r>
            <a:r>
              <a:rPr lang="en-US" sz="2400" dirty="0" err="1"/>
              <a:t>qualidade</a:t>
            </a:r>
            <a:r>
              <a:rPr lang="en-US" sz="2400" dirty="0"/>
              <a:t> </a:t>
            </a:r>
            <a:r>
              <a:rPr lang="en-US" sz="2400" dirty="0" err="1"/>
              <a:t>precisa</a:t>
            </a:r>
            <a:r>
              <a:rPr lang="en-US" sz="2400" dirty="0"/>
              <a:t> haver </a:t>
            </a:r>
            <a:r>
              <a:rPr lang="en-US" sz="2400" dirty="0" err="1"/>
              <a:t>acompanhamento</a:t>
            </a:r>
            <a:r>
              <a:rPr lang="en-US" sz="2400" dirty="0"/>
              <a:t>!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53</a:t>
            </a:fld>
            <a:endParaRPr lang="en-US" sz="1000" noProof="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8911E79-48ED-4241-A0E6-37E5DB4364FB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3430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ÓRGÃOS COLEGIADOS ENTENDENDO DE ATUÁRIA</a:t>
            </a:r>
            <a:br>
              <a:rPr lang="pt-BR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pt-BR" sz="4800" dirty="0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sz="1100" noProof="0">
                <a:solidFill>
                  <a:schemeClr val="tx1">
                    <a:lumMod val="50000"/>
                    <a:lumOff val="50000"/>
                  </a:schemeClr>
                </a:solidFill>
              </a:rPr>
              <a:pPr rtl="0">
                <a:spcAft>
                  <a:spcPts val="600"/>
                </a:spcAft>
              </a:pPr>
              <a:t>54</a:t>
            </a:fld>
            <a:endParaRPr lang="pt-BR" sz="1100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4ACA04E-24EB-4C75-A281-9663352823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4833520" y="5775905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37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29D97C32-02B3-40C9-B0B2-5DE36E82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16" y="998038"/>
            <a:ext cx="10306520" cy="1325563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Como </a:t>
            </a:r>
            <a:r>
              <a:rPr lang="en-US" sz="3600" kern="1200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fazer</a:t>
            </a:r>
            <a:r>
              <a:rPr lang="en-US" sz="3600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?</a:t>
            </a:r>
            <a:endParaRPr lang="en-US" sz="4000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61BBB-B6CF-46A4-B7D7-DFDF8C5B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6580AB-5C3C-4B4F-8E2A-8B7A0A8CE695}" type="slidenum">
              <a:rPr lang="en-US" sz="1000" noProof="0" smtClean="0"/>
              <a:pPr>
                <a:spcAft>
                  <a:spcPts val="600"/>
                </a:spcAft>
              </a:pPr>
              <a:t>55</a:t>
            </a:fld>
            <a:endParaRPr lang="en-US" sz="1000" noProof="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8911E79-48ED-4241-A0E6-37E5DB4364FB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i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F96435D-6481-4746-9194-CE7D73CFC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" t="4206" r="61392" b="90377"/>
          <a:stretch/>
        </p:blipFill>
        <p:spPr bwMode="auto">
          <a:xfrm>
            <a:off x="179761" y="6129662"/>
            <a:ext cx="2204856" cy="50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C9F5FC-2C76-44AD-BBA0-A50E37AA4CA1}"/>
              </a:ext>
            </a:extLst>
          </p:cNvPr>
          <p:cNvSpPr txBox="1"/>
          <p:nvPr/>
        </p:nvSpPr>
        <p:spPr>
          <a:xfrm>
            <a:off x="1115381" y="2218154"/>
            <a:ext cx="1010771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A gestão dos riscos atuariais corresponde ao conjunto de políticas, processos, procedimentos, pessoas e sistemas por meio dos quais a EFPC deve gerenciar sua exposição ao risco atuarial.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Recomenda-se que o RPPS mantenha uma estrutura de gerenciamento capaz de identificar, mensurar, avaliar, monitorar, reportar, controlar e mitigar adequadamente o risco atuarial.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O gerenciamento do risco atuarial inclui, entre outros, a verificação dos seguintes itens:</a:t>
            </a:r>
          </a:p>
          <a:p>
            <a:pPr marL="457200" lvl="1" indent="0" algn="just">
              <a:buNone/>
            </a:pPr>
            <a:r>
              <a:rPr lang="pt-BR" sz="1600" dirty="0"/>
              <a:t>compatibilização entre fluxos de ativo e passivo;</a:t>
            </a:r>
          </a:p>
          <a:p>
            <a:pPr marL="457200" lvl="1" indent="0" algn="just">
              <a:buNone/>
            </a:pPr>
            <a:r>
              <a:rPr lang="pt-BR" sz="1600" dirty="0"/>
              <a:t>independência do trabalho do atuário;</a:t>
            </a:r>
          </a:p>
          <a:p>
            <a:pPr marL="457200" lvl="1" indent="0" algn="just">
              <a:buNone/>
            </a:pPr>
            <a:r>
              <a:rPr lang="pt-BR" sz="1600" dirty="0"/>
              <a:t>adequação das hipóteses atuariais</a:t>
            </a:r>
          </a:p>
          <a:p>
            <a:pPr marL="457200" lvl="1" indent="0" algn="just">
              <a:buNone/>
            </a:pPr>
            <a:r>
              <a:rPr lang="pt-BR" sz="1600" dirty="0"/>
              <a:t>ganhos ou perdas atuariais verificadas em cada exercício;</a:t>
            </a:r>
          </a:p>
          <a:p>
            <a:pPr marL="457200" lvl="1" indent="0" algn="just">
              <a:buNone/>
            </a:pPr>
            <a:r>
              <a:rPr lang="pt-BR" sz="1600" dirty="0"/>
              <a:t>adequação do plano de custeio;</a:t>
            </a:r>
          </a:p>
          <a:p>
            <a:pPr marL="457200" lvl="1" indent="0" algn="just">
              <a:buNone/>
            </a:pPr>
            <a:r>
              <a:rPr lang="pt-BR" sz="1600" dirty="0"/>
              <a:t>resultado do plano (superávit, equilíbrio ou déficit).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0002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ontinuação de Alice no País das Maravilhas, de Tim Burton, não será  dirigida por ele « Blog da L&amp;amp;PM Editores">
            <a:extLst>
              <a:ext uri="{FF2B5EF4-FFF2-40B4-BE49-F238E27FC236}">
                <a16:creationId xmlns:a16="http://schemas.microsoft.com/office/drawing/2014/main" id="{B320FACD-089A-47B5-AD1C-7D6375F1C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9091" r="25534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l" rtl="0"/>
            <a:r>
              <a:rPr lang="pt-BR" sz="4800" b="1">
                <a:latin typeface="Segoe UI" panose="020B0502040204020203" pitchFamily="34" charset="0"/>
                <a:cs typeface="Segoe UI" panose="020B0502040204020203" pitchFamily="34" charset="0"/>
              </a:rPr>
              <a:t>E AGORA?</a:t>
            </a:r>
            <a:endParaRPr lang="pt-BR" sz="48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chemeClr val="tx1"/>
                </a:solidFill>
              </a:rPr>
              <a:pPr rtl="0">
                <a:spcAft>
                  <a:spcPts val="600"/>
                </a:spcAft>
              </a:pPr>
              <a:t>56</a:t>
            </a:fld>
            <a:endParaRPr lang="pt-BR" noProof="0">
              <a:solidFill>
                <a:schemeClr val="tx1"/>
              </a:solidFill>
            </a:endParaRP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46988100-D81D-4535-AED6-DAEB16F0DC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98" y="5015751"/>
            <a:ext cx="3411071" cy="15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17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ontinuação de Alice no País das Maravilhas, de Tim Burton, não será  dirigida por ele « Blog da L&amp;amp;PM Editores">
            <a:extLst>
              <a:ext uri="{FF2B5EF4-FFF2-40B4-BE49-F238E27FC236}">
                <a16:creationId xmlns:a16="http://schemas.microsoft.com/office/drawing/2014/main" id="{B320FACD-089A-47B5-AD1C-7D6375F1C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9091" r="25534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45163CD-F046-4FA6-9ADB-2342C46E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480518" cy="3204134"/>
          </a:xfrm>
          <a:prstGeom prst="parallelogram">
            <a:avLst>
              <a:gd name="adj" fmla="val 0"/>
            </a:avLst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 algn="l" rtl="0"/>
            <a:r>
              <a:rPr lang="pt-BR" sz="4800" dirty="0"/>
              <a:t>“Para quem não sabe para onde vai, qualquer caminho serve.”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1D3EF-60B8-4C19-B805-E9507EC5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 rtl="0">
              <a:spcAft>
                <a:spcPts val="600"/>
              </a:spcAft>
            </a:pPr>
            <a:fld id="{ED6580AB-5C3C-4B4F-8E2A-8B7A0A8CE695}" type="slidenum">
              <a:rPr lang="pt-BR" noProof="0">
                <a:solidFill>
                  <a:schemeClr val="tx1"/>
                </a:solidFill>
              </a:rPr>
              <a:pPr rtl="0">
                <a:spcAft>
                  <a:spcPts val="600"/>
                </a:spcAft>
              </a:pPr>
              <a:t>57</a:t>
            </a:fld>
            <a:endParaRPr lang="pt-BR" noProof="0">
              <a:solidFill>
                <a:schemeClr val="tx1"/>
              </a:solidFill>
            </a:endParaRPr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1B701AD9-12E6-4A22-B96D-20434F51562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04" y="5221692"/>
            <a:ext cx="3411071" cy="15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16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 de texto 2">
            <a:extLst>
              <a:ext uri="{FF2B5EF4-FFF2-40B4-BE49-F238E27FC236}">
                <a16:creationId xmlns:a16="http://schemas.microsoft.com/office/drawing/2014/main" id="{9436B850-15F2-41BC-A54E-6E0F332F011D}"/>
              </a:ext>
            </a:extLst>
          </p:cNvPr>
          <p:cNvSpPr txBox="1"/>
          <p:nvPr/>
        </p:nvSpPr>
        <p:spPr>
          <a:xfrm>
            <a:off x="463783" y="4692968"/>
            <a:ext cx="536147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pt-BR" sz="5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Muito obrigada!</a:t>
            </a:r>
          </a:p>
        </p:txBody>
      </p:sp>
      <p:grpSp>
        <p:nvGrpSpPr>
          <p:cNvPr id="23" name="Grupo 22" descr="É esta imagem de uma forma de resumo. ">
            <a:extLst>
              <a:ext uri="{FF2B5EF4-FFF2-40B4-BE49-F238E27FC236}">
                <a16:creationId xmlns:a16="http://schemas.microsoft.com/office/drawing/2014/main" id="{C5C1EC81-7459-4B76-B0C8-CF221BB21A2F}"/>
              </a:ext>
            </a:extLst>
          </p:cNvPr>
          <p:cNvGrpSpPr/>
          <p:nvPr/>
        </p:nvGrpSpPr>
        <p:grpSpPr>
          <a:xfrm>
            <a:off x="4232152" y="-3551299"/>
            <a:ext cx="13519780" cy="12181399"/>
            <a:chOff x="3990105" y="-3591640"/>
            <a:chExt cx="13519780" cy="12181399"/>
          </a:xfrm>
        </p:grpSpPr>
        <p:sp>
          <p:nvSpPr>
            <p:cNvPr id="21" name="Forma Livre 11">
              <a:extLst>
                <a:ext uri="{FF2B5EF4-FFF2-40B4-BE49-F238E27FC236}">
                  <a16:creationId xmlns:a16="http://schemas.microsoft.com/office/drawing/2014/main" id="{70B75532-3E3F-4E79-89ED-8E7671BB9C68}"/>
                </a:ext>
              </a:extLst>
            </p:cNvPr>
            <p:cNvSpPr>
              <a:spLocks/>
            </p:cNvSpPr>
            <p:nvPr/>
          </p:nvSpPr>
          <p:spPr bwMode="auto">
            <a:xfrm rot="10100035">
              <a:off x="3990105" y="-216617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lumMod val="25000"/>
                  </a:schemeClr>
                </a:gs>
                <a:gs pos="64000">
                  <a:srgbClr val="00B0F0"/>
                </a:gs>
                <a:gs pos="100000">
                  <a:schemeClr val="accent2">
                    <a:lumMod val="50000"/>
                  </a:schemeClr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2" name="Forma Livre 12">
              <a:extLst>
                <a:ext uri="{FF2B5EF4-FFF2-40B4-BE49-F238E27FC236}">
                  <a16:creationId xmlns:a16="http://schemas.microsoft.com/office/drawing/2014/main" id="{517F7404-4FD2-4A56-9BC1-55945A2E0042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6868735" y="-2299388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083372"/>
                </a:gs>
                <a:gs pos="54000">
                  <a:schemeClr val="bg2">
                    <a:lumMod val="25000"/>
                  </a:schemeClr>
                </a:gs>
                <a:gs pos="0">
                  <a:srgbClr val="008FFA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  <p:sp>
          <p:nvSpPr>
            <p:cNvPr id="20" name="Forma Livre 10">
              <a:extLst>
                <a:ext uri="{FF2B5EF4-FFF2-40B4-BE49-F238E27FC236}">
                  <a16:creationId xmlns:a16="http://schemas.microsoft.com/office/drawing/2014/main" id="{6067105C-8C4E-4F4D-AF25-4E9E7FEE0199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8836283" y="-3591640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53500">
                  <a:schemeClr val="accent3">
                    <a:lumMod val="75000"/>
                  </a:schemeClr>
                </a:gs>
                <a:gs pos="100000">
                  <a:srgbClr val="008FFA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dirty="0"/>
            </a:p>
          </p:txBody>
        </p:sp>
      </p:grpSp>
      <p:sp>
        <p:nvSpPr>
          <p:cNvPr id="25" name="Título 24" hidden="1">
            <a:extLst>
              <a:ext uri="{FF2B5EF4-FFF2-40B4-BE49-F238E27FC236}">
                <a16:creationId xmlns:a16="http://schemas.microsoft.com/office/drawing/2014/main" id="{24922840-A8AD-427F-889C-2B79CACC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/>
              <a:t>Recursos humanos slide 10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D6580AB-5C3C-4B4F-8E2A-8B7A0A8CE695}" type="slidenum">
              <a:rPr lang="pt-BR" noProof="0" smtClean="0"/>
              <a:t>58</a:t>
            </a:fld>
            <a:endParaRPr lang="pt-BR" noProof="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199146" y="353684"/>
            <a:ext cx="405850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Inthegra Soluções</a:t>
            </a:r>
          </a:p>
          <a:p>
            <a:r>
              <a:rPr lang="pt-BR" dirty="0"/>
              <a:t>CIBA 166</a:t>
            </a:r>
          </a:p>
          <a:p>
            <a:endParaRPr lang="pt-BR" dirty="0"/>
          </a:p>
          <a:p>
            <a:r>
              <a:rPr lang="pt-BR" dirty="0"/>
              <a:t>Rua dos Timbiras, 1925, sala 701, Lourdes, Belo Horizonte – MG</a:t>
            </a:r>
          </a:p>
          <a:p>
            <a:endParaRPr lang="pt-BR" dirty="0"/>
          </a:p>
          <a:p>
            <a:r>
              <a:rPr lang="pt-BR" dirty="0"/>
              <a:t>(31) 3646-4450 / (31) 3646-4460</a:t>
            </a:r>
          </a:p>
          <a:p>
            <a:endParaRPr lang="pt-BR" dirty="0"/>
          </a:p>
        </p:txBody>
      </p:sp>
      <p:pic>
        <p:nvPicPr>
          <p:cNvPr id="31" name="Imagem 30" descr="Logotipo&#10;&#10;Descrição gerada automaticamen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82" y="-174811"/>
            <a:ext cx="3411071" cy="15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68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740251_TF33668227.potx" id="{64C06708-10C5-4D1A-946C-86F5B9589ED0}" vid="{0DC6EE3A-F176-45B7-AB05-EF6E841FFBA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2500</Words>
  <Application>Microsoft Office PowerPoint</Application>
  <PresentationFormat>Widescreen</PresentationFormat>
  <Paragraphs>311</Paragraphs>
  <Slides>58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8" baseType="lpstr">
      <vt:lpstr>Arial</vt:lpstr>
      <vt:lpstr>Calibri</vt:lpstr>
      <vt:lpstr>Calibri Light</vt:lpstr>
      <vt:lpstr>Century Gothic</vt:lpstr>
      <vt:lpstr>Century Schoolbook</vt:lpstr>
      <vt:lpstr>Segoe UI</vt:lpstr>
      <vt:lpstr>Segoe UI </vt:lpstr>
      <vt:lpstr>Segoe UI Black</vt:lpstr>
      <vt:lpstr>Segoe UI Historic</vt:lpstr>
      <vt:lpstr>Tema do Office</vt:lpstr>
      <vt:lpstr>Recursos humanos slide 1</vt:lpstr>
      <vt:lpstr>NÓS FALAREMOS SOBRE...</vt:lpstr>
      <vt:lpstr>ATUÁRIA NO DIA A DIA </vt:lpstr>
      <vt:lpstr>COM QUANTOS ANOS VOCÊ IRÁ MORRER?</vt:lpstr>
      <vt:lpstr>O atuário não tem bola de cristal, mas...</vt:lpstr>
      <vt:lpstr>Mulheres vivem mais</vt:lpstr>
      <vt:lpstr>Apresentação do PowerPoint</vt:lpstr>
      <vt:lpstr>Já os homens...</vt:lpstr>
      <vt:lpstr>Apresentação do PowerPoint</vt:lpstr>
      <vt:lpstr>Apresentação do PowerPoint</vt:lpstr>
      <vt:lpstr>Falamos de indivíduos, mas e a população?</vt:lpstr>
      <vt:lpstr>Somos a 6ª maior população do globo</vt:lpstr>
      <vt:lpstr>Em expectativa de vida nossa posição é a 125</vt:lpstr>
      <vt:lpstr>E a terra do pão de queijo?</vt:lpstr>
      <vt:lpstr>E a terra do pão de queijo?</vt:lpstr>
      <vt:lpstr>Nossos anfitriões não poderiam ficar de fora...</vt:lpstr>
      <vt:lpstr>Apresentação do PowerPoint</vt:lpstr>
      <vt:lpstr>Apresentação do PowerPoint</vt:lpstr>
      <vt:lpstr>O QUE É ATUÁRIA? </vt:lpstr>
      <vt:lpstr>O QUE É</vt:lpstr>
      <vt:lpstr>O ATUÁRIO</vt:lpstr>
      <vt:lpstr>O ATUÁRIO</vt:lpstr>
      <vt:lpstr>ÁREAS DE ATUAÇÃO</vt:lpstr>
      <vt:lpstr>ÁREAS DE ATUAÇÃO</vt:lpstr>
      <vt:lpstr>PREVIDÊNCIA</vt:lpstr>
      <vt:lpstr>ATUÁRIA NO RPPS</vt:lpstr>
      <vt:lpstr>PRINCIPAIS LEGISLAÇÕES </vt:lpstr>
      <vt:lpstr>Apresentação do PowerPoint</vt:lpstr>
      <vt:lpstr>Apresentação do PowerPoint</vt:lpstr>
      <vt:lpstr>AVALIAÇÃO ATUARIAL</vt:lpstr>
      <vt:lpstr>Apresentação do PowerPoint</vt:lpstr>
      <vt:lpstr>COMPONENTES</vt:lpstr>
      <vt:lpstr>HIPÓTESES ATUARIAIS E PREMISSAS</vt:lpstr>
      <vt:lpstr>O QUE SÃO</vt:lpstr>
      <vt:lpstr>Principais premissas</vt:lpstr>
      <vt:lpstr>REGIMES DE FINANCIAMENTO</vt:lpstr>
      <vt:lpstr>Apresentação do PowerPoint</vt:lpstr>
      <vt:lpstr>RESULTADO ATUARIAL</vt:lpstr>
      <vt:lpstr>Recursos humanos slide 4</vt:lpstr>
      <vt:lpstr>Recursos humanos slide 5</vt:lpstr>
      <vt:lpstr>Apresentação do PowerPoint</vt:lpstr>
      <vt:lpstr>O QUE SÃO PROVISÕES/RESERVAS MATEMÁTICAS</vt:lpstr>
      <vt:lpstr>EQUACIONAMENTO DO DÉFICIT</vt:lpstr>
      <vt:lpstr>Legislação</vt:lpstr>
      <vt:lpstr>Valor do déficit a ser equacionado</vt:lpstr>
      <vt:lpstr>PRAZO</vt:lpstr>
      <vt:lpstr>Apresentação do PowerPoint</vt:lpstr>
      <vt:lpstr>Em síntese:</vt:lpstr>
      <vt:lpstr>ISP</vt:lpstr>
      <vt:lpstr>O QUE É O ISP</vt:lpstr>
      <vt:lpstr>Indicador de Cobertura dos Compromissos Previdenciários </vt:lpstr>
      <vt:lpstr>Indicador de Cobertura dos Compromissos Previdenciários </vt:lpstr>
      <vt:lpstr>E eu, como conselheiro? </vt:lpstr>
      <vt:lpstr>ÓRGÃOS COLEGIADOS ENTENDENDO DE ATUÁRIA </vt:lpstr>
      <vt:lpstr>Como fazer?</vt:lpstr>
      <vt:lpstr>E AGORA?</vt:lpstr>
      <vt:lpstr>“Para quem não sabe para onde vai, qualquer caminho serve.”</vt:lpstr>
      <vt:lpstr>Recursos humanos 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2021-08-17T12:11:52Z</dcterms:created>
  <dcterms:modified xsi:type="dcterms:W3CDTF">2021-11-17T13:20:18Z</dcterms:modified>
</cp:coreProperties>
</file>